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Lst>
  <p:notesMasterIdLst>
    <p:notesMasterId r:id="rId32"/>
  </p:notesMasterIdLst>
  <p:sldIdLst>
    <p:sldId id="288" r:id="rId5"/>
    <p:sldId id="347" r:id="rId6"/>
    <p:sldId id="348" r:id="rId7"/>
    <p:sldId id="349" r:id="rId8"/>
    <p:sldId id="350" r:id="rId9"/>
    <p:sldId id="351" r:id="rId10"/>
    <p:sldId id="352" r:id="rId11"/>
    <p:sldId id="343" r:id="rId12"/>
    <p:sldId id="353" r:id="rId13"/>
    <p:sldId id="344" r:id="rId14"/>
    <p:sldId id="354" r:id="rId15"/>
    <p:sldId id="355" r:id="rId16"/>
    <p:sldId id="356" r:id="rId17"/>
    <p:sldId id="368" r:id="rId18"/>
    <p:sldId id="369" r:id="rId19"/>
    <p:sldId id="357" r:id="rId20"/>
    <p:sldId id="358" r:id="rId21"/>
    <p:sldId id="359" r:id="rId22"/>
    <p:sldId id="360" r:id="rId23"/>
    <p:sldId id="366" r:id="rId24"/>
    <p:sldId id="367" r:id="rId25"/>
    <p:sldId id="370" r:id="rId26"/>
    <p:sldId id="361" r:id="rId27"/>
    <p:sldId id="362" r:id="rId28"/>
    <p:sldId id="363" r:id="rId29"/>
    <p:sldId id="364" r:id="rId30"/>
    <p:sldId id="365"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18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0" d="100"/>
          <a:sy n="60" d="100"/>
        </p:scale>
        <p:origin x="-1656" y="-22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BD87F4F-E946-4016-9849-4D30DEA1F5B6}" type="datetimeFigureOut">
              <a:rPr lang="en-US" smtClean="0"/>
              <a:pPr/>
              <a:t>4/24/2016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E9C27DE-2A12-4AA8-8003-8570F28EEF83}" type="slidenum">
              <a:rPr lang="en-US" smtClean="0"/>
              <a:pPr/>
              <a:t>‹#›</a:t>
            </a:fld>
            <a:endParaRPr lang="en-US"/>
          </a:p>
        </p:txBody>
      </p:sp>
    </p:spTree>
    <p:extLst>
      <p:ext uri="{BB962C8B-B14F-4D97-AF65-F5344CB8AC3E}">
        <p14:creationId xmlns:p14="http://schemas.microsoft.com/office/powerpoint/2010/main" val="14234427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4/24/2016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1026" name="Picture 2"/>
          <p:cNvPicPr>
            <a:picLocks noChangeAspect="1" noChangeArrowheads="1"/>
          </p:cNvPicPr>
          <p:nvPr userDrawn="1"/>
        </p:nvPicPr>
        <p:blipFill>
          <a:blip r:embed="rId2">
            <a:clrChange>
              <a:clrFrom>
                <a:srgbClr val="FDFDFD"/>
              </a:clrFrom>
              <a:clrTo>
                <a:srgbClr val="FDFDFD">
                  <a:alpha val="0"/>
                </a:srgbClr>
              </a:clrTo>
            </a:clrChange>
          </a:blip>
          <a:srcRect/>
          <a:stretch>
            <a:fillRect/>
          </a:stretch>
        </p:blipFill>
        <p:spPr bwMode="auto">
          <a:xfrm>
            <a:off x="5324475" y="76200"/>
            <a:ext cx="3743325" cy="1143000"/>
          </a:xfrm>
          <a:prstGeom prst="rect">
            <a:avLst/>
          </a:prstGeom>
          <a:noFill/>
          <a:ln w="9525">
            <a:noFill/>
            <a:miter lim="800000"/>
            <a:headEnd/>
            <a:tailEnd/>
          </a:ln>
        </p:spPr>
      </p:pic>
    </p:spTree>
    <p:extLst>
      <p:ext uri="{BB962C8B-B14F-4D97-AF65-F5344CB8AC3E}">
        <p14:creationId xmlns:p14="http://schemas.microsoft.com/office/powerpoint/2010/main" val="3034634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4/24/2016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638911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4/24/2016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990200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EG"/>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EG"/>
          </a:p>
        </p:txBody>
      </p:sp>
      <p:sp>
        <p:nvSpPr>
          <p:cNvPr id="4"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CAAC4803-F3A1-49C6-93D3-3EE161961B63}" type="slidenum">
              <a:rPr lang="ar-SA">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438156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EG"/>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CEDAED4B-DAFC-406A-96BC-4337C67D9137}" type="slidenum">
              <a:rPr lang="ar-SA">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7158993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EG"/>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EF75B11-1594-4C35-8742-E5D673802922}" type="slidenum">
              <a:rPr lang="ar-SA">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4372748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EG"/>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5"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327E339C-BF03-4C1A-AE25-88AC8593163B}" type="slidenum">
              <a:rPr lang="ar-SA">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3935113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EG"/>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7"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13AF26EA-F2D4-46C5-8F2E-199C3DF9CC09}" type="slidenum">
              <a:rPr lang="ar-SA">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713995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EG"/>
          </a:p>
        </p:txBody>
      </p:sp>
      <p:sp>
        <p:nvSpPr>
          <p:cNvPr id="3"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580C395C-E9F9-4F29-ACEC-5DF58EECE140}" type="slidenum">
              <a:rPr lang="ar-SA">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7387326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F80081D1-16F6-4067-BA1B-191FE67EA66C}" type="slidenum">
              <a:rPr lang="ar-SA">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665569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EG"/>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0477FE3E-9E3E-40EC-9A7E-EDF58F1AF22B}" type="slidenum">
              <a:rPr lang="ar-SA">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9840850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95542"/>
            <a:ext cx="8229600" cy="990600"/>
          </a:xfrm>
        </p:spPr>
        <p:style>
          <a:lnRef idx="3">
            <a:schemeClr val="lt1"/>
          </a:lnRef>
          <a:fillRef idx="1">
            <a:schemeClr val="accent5"/>
          </a:fillRef>
          <a:effectRef idx="1">
            <a:schemeClr val="accent5"/>
          </a:effectRef>
          <a:fontRef idx="none"/>
        </p:style>
        <p:txBody>
          <a:bodyPr/>
          <a:lstStyle>
            <a:lvl1pPr>
              <a:defRPr>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600200"/>
            <a:ext cx="8229600" cy="4525963"/>
          </a:xfrm>
        </p:spPr>
        <p:txBody>
          <a:bodyPr/>
          <a:lstStyle>
            <a:lvl1pPr>
              <a:defRPr sz="32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4/24/2016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7" name="Picture 2"/>
          <p:cNvPicPr>
            <a:picLocks noChangeAspect="1" noChangeArrowheads="1"/>
          </p:cNvPicPr>
          <p:nvPr userDrawn="1"/>
        </p:nvPicPr>
        <p:blipFill>
          <a:blip r:embed="rId2">
            <a:clrChange>
              <a:clrFrom>
                <a:srgbClr val="FDFDFD"/>
              </a:clrFrom>
              <a:clrTo>
                <a:srgbClr val="FDFDFD">
                  <a:alpha val="0"/>
                </a:srgbClr>
              </a:clrTo>
            </a:clrChange>
          </a:blip>
          <a:srcRect/>
          <a:stretch>
            <a:fillRect/>
          </a:stretch>
        </p:blipFill>
        <p:spPr bwMode="auto">
          <a:xfrm>
            <a:off x="7696200" y="0"/>
            <a:ext cx="1295400" cy="395542"/>
          </a:xfrm>
          <a:prstGeom prst="rect">
            <a:avLst/>
          </a:prstGeom>
          <a:noFill/>
          <a:ln w="9525">
            <a:noFill/>
            <a:miter lim="800000"/>
            <a:headEnd/>
            <a:tailEnd/>
          </a:ln>
        </p:spPr>
      </p:pic>
    </p:spTree>
    <p:extLst>
      <p:ext uri="{BB962C8B-B14F-4D97-AF65-F5344CB8AC3E}">
        <p14:creationId xmlns:p14="http://schemas.microsoft.com/office/powerpoint/2010/main" val="4466949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EG"/>
          </a:p>
        </p:txBody>
      </p:sp>
      <p:sp>
        <p:nvSpPr>
          <p:cNvPr id="3" name="Picture Placeholder 2"/>
          <p:cNvSpPr>
            <a:spLocks noGrp="1"/>
          </p:cNvSpPr>
          <p:nvPr>
            <p:ph type="pic" idx="1"/>
          </p:nvPr>
        </p:nvSpPr>
        <p:spPr>
          <a:xfrm>
            <a:off x="1792288" y="612775"/>
            <a:ext cx="5486400" cy="4114800"/>
          </a:xfrm>
        </p:spPr>
        <p:txBody>
          <a:bodyPr rtlCol="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EG"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A7DD3CDC-FEF3-497D-9176-4BA666F87D75}" type="slidenum">
              <a:rPr lang="ar-SA">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3386941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EG"/>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66897FED-4535-4B25-B329-ACB23AD16F29}" type="slidenum">
              <a:rPr lang="ar-SA">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2546528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EG"/>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F7FE262-BB77-44BD-AD9E-4761050AB7A4}" type="slidenum">
              <a:rPr lang="ar-SA">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8011540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EG"/>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EG"/>
          </a:p>
        </p:txBody>
      </p:sp>
      <p:sp>
        <p:nvSpPr>
          <p:cNvPr id="4"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CAAC4803-F3A1-49C6-93D3-3EE161961B63}" type="slidenum">
              <a:rPr lang="ar-SA">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7219022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EG"/>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CEDAED4B-DAFC-406A-96BC-4337C67D9137}" type="slidenum">
              <a:rPr lang="ar-SA">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767393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EG"/>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EF75B11-1594-4C35-8742-E5D673802922}" type="slidenum">
              <a:rPr lang="ar-SA">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898936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EG"/>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5"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327E339C-BF03-4C1A-AE25-88AC8593163B}" type="slidenum">
              <a:rPr lang="ar-SA">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9576005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EG"/>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7"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13AF26EA-F2D4-46C5-8F2E-199C3DF9CC09}" type="slidenum">
              <a:rPr lang="ar-SA">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76250889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EG"/>
          </a:p>
        </p:txBody>
      </p:sp>
      <p:sp>
        <p:nvSpPr>
          <p:cNvPr id="3"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580C395C-E9F9-4F29-ACEC-5DF58EECE140}" type="slidenum">
              <a:rPr lang="ar-SA">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89093943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F80081D1-16F6-4067-BA1B-191FE67EA66C}" type="slidenum">
              <a:rPr lang="ar-SA">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681278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4/24/2016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7" name="Picture 2"/>
          <p:cNvPicPr>
            <a:picLocks noChangeAspect="1" noChangeArrowheads="1"/>
          </p:cNvPicPr>
          <p:nvPr userDrawn="1"/>
        </p:nvPicPr>
        <p:blipFill>
          <a:blip r:embed="rId2">
            <a:clrChange>
              <a:clrFrom>
                <a:srgbClr val="FDFDFD"/>
              </a:clrFrom>
              <a:clrTo>
                <a:srgbClr val="FDFDFD">
                  <a:alpha val="0"/>
                </a:srgbClr>
              </a:clrTo>
            </a:clrChange>
          </a:blip>
          <a:srcRect/>
          <a:stretch>
            <a:fillRect/>
          </a:stretch>
        </p:blipFill>
        <p:spPr bwMode="auto">
          <a:xfrm>
            <a:off x="7772400" y="0"/>
            <a:ext cx="1295400" cy="395542"/>
          </a:xfrm>
          <a:prstGeom prst="rect">
            <a:avLst/>
          </a:prstGeom>
          <a:noFill/>
          <a:ln w="9525">
            <a:noFill/>
            <a:miter lim="800000"/>
            <a:headEnd/>
            <a:tailEnd/>
          </a:ln>
        </p:spPr>
      </p:pic>
    </p:spTree>
    <p:extLst>
      <p:ext uri="{BB962C8B-B14F-4D97-AF65-F5344CB8AC3E}">
        <p14:creationId xmlns:p14="http://schemas.microsoft.com/office/powerpoint/2010/main" val="384261884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EG"/>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0477FE3E-9E3E-40EC-9A7E-EDF58F1AF22B}" type="slidenum">
              <a:rPr lang="ar-SA">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89583534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EG"/>
          </a:p>
        </p:txBody>
      </p:sp>
      <p:sp>
        <p:nvSpPr>
          <p:cNvPr id="3" name="Picture Placeholder 2"/>
          <p:cNvSpPr>
            <a:spLocks noGrp="1"/>
          </p:cNvSpPr>
          <p:nvPr>
            <p:ph type="pic" idx="1"/>
          </p:nvPr>
        </p:nvSpPr>
        <p:spPr>
          <a:xfrm>
            <a:off x="1792288" y="612775"/>
            <a:ext cx="5486400" cy="4114800"/>
          </a:xfrm>
        </p:spPr>
        <p:txBody>
          <a:bodyPr rtlCol="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EG"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A7DD3CDC-FEF3-497D-9176-4BA666F87D75}" type="slidenum">
              <a:rPr lang="ar-SA">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96466101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EG"/>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66897FED-4535-4B25-B329-ACB23AD16F29}" type="slidenum">
              <a:rPr lang="ar-SA">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72541615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EG"/>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F7FE262-BB77-44BD-AD9E-4761050AB7A4}" type="slidenum">
              <a:rPr lang="ar-SA">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638151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EG"/>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EG"/>
          </a:p>
        </p:txBody>
      </p:sp>
      <p:sp>
        <p:nvSpPr>
          <p:cNvPr id="4"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CAAC4803-F3A1-49C6-93D3-3EE161961B63}" type="slidenum">
              <a:rPr lang="ar-SA">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3714194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EG"/>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CEDAED4B-DAFC-406A-96BC-4337C67D9137}" type="slidenum">
              <a:rPr lang="ar-SA">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555178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EG"/>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EF75B11-1594-4C35-8742-E5D673802922}" type="slidenum">
              <a:rPr lang="ar-SA">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27306845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EG"/>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5"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327E339C-BF03-4C1A-AE25-88AC8593163B}" type="slidenum">
              <a:rPr lang="ar-SA">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706307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EG"/>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7"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13AF26EA-F2D4-46C5-8F2E-199C3DF9CC09}" type="slidenum">
              <a:rPr lang="ar-SA">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90874774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EG"/>
          </a:p>
        </p:txBody>
      </p:sp>
      <p:sp>
        <p:nvSpPr>
          <p:cNvPr id="3"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580C395C-E9F9-4F29-ACEC-5DF58EECE140}" type="slidenum">
              <a:rPr lang="ar-SA">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9617063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4/24/2016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7718092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F80081D1-16F6-4067-BA1B-191FE67EA66C}" type="slidenum">
              <a:rPr lang="ar-SA">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8779455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EG"/>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0477FE3E-9E3E-40EC-9A7E-EDF58F1AF22B}" type="slidenum">
              <a:rPr lang="ar-SA">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4933527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EG"/>
          </a:p>
        </p:txBody>
      </p:sp>
      <p:sp>
        <p:nvSpPr>
          <p:cNvPr id="3" name="Picture Placeholder 2"/>
          <p:cNvSpPr>
            <a:spLocks noGrp="1"/>
          </p:cNvSpPr>
          <p:nvPr>
            <p:ph type="pic" idx="1"/>
          </p:nvPr>
        </p:nvSpPr>
        <p:spPr>
          <a:xfrm>
            <a:off x="1792288" y="612775"/>
            <a:ext cx="5486400" cy="4114800"/>
          </a:xfrm>
        </p:spPr>
        <p:txBody>
          <a:bodyPr rtlCol="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EG"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A7DD3CDC-FEF3-497D-9176-4BA666F87D75}" type="slidenum">
              <a:rPr lang="ar-SA">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10870584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EG"/>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66897FED-4535-4B25-B329-ACB23AD16F29}" type="slidenum">
              <a:rPr lang="ar-SA">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377802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EG"/>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F7FE262-BB77-44BD-AD9E-4761050AB7A4}" type="slidenum">
              <a:rPr lang="ar-SA">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3198058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tint val="75000"/>
                  </a:prstClr>
                </a:solidFill>
              </a:rPr>
              <a:pPr/>
              <a:t>4/24/2016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507716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tint val="75000"/>
                  </a:prstClr>
                </a:solidFill>
              </a:rPr>
              <a:pPr/>
              <a:t>4/24/2016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6" name="Picture 2"/>
          <p:cNvPicPr>
            <a:picLocks noChangeAspect="1" noChangeArrowheads="1"/>
          </p:cNvPicPr>
          <p:nvPr userDrawn="1"/>
        </p:nvPicPr>
        <p:blipFill>
          <a:blip r:embed="rId2">
            <a:clrChange>
              <a:clrFrom>
                <a:srgbClr val="FDFDFD"/>
              </a:clrFrom>
              <a:clrTo>
                <a:srgbClr val="FDFDFD">
                  <a:alpha val="0"/>
                </a:srgbClr>
              </a:clrTo>
            </a:clrChange>
          </a:blip>
          <a:srcRect/>
          <a:stretch>
            <a:fillRect/>
          </a:stretch>
        </p:blipFill>
        <p:spPr bwMode="auto">
          <a:xfrm>
            <a:off x="7772400" y="0"/>
            <a:ext cx="1295400" cy="395542"/>
          </a:xfrm>
          <a:prstGeom prst="rect">
            <a:avLst/>
          </a:prstGeom>
          <a:noFill/>
          <a:ln w="9525">
            <a:noFill/>
            <a:miter lim="800000"/>
            <a:headEnd/>
            <a:tailEnd/>
          </a:ln>
        </p:spPr>
      </p:pic>
    </p:spTree>
    <p:extLst>
      <p:ext uri="{BB962C8B-B14F-4D97-AF65-F5344CB8AC3E}">
        <p14:creationId xmlns:p14="http://schemas.microsoft.com/office/powerpoint/2010/main" val="17926160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prstClr val="black">
                    <a:tint val="75000"/>
                  </a:prstClr>
                </a:solidFill>
              </a:rPr>
              <a:pPr/>
              <a:t>4/24/2016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5" name="Picture 2"/>
          <p:cNvPicPr>
            <a:picLocks noChangeAspect="1" noChangeArrowheads="1"/>
          </p:cNvPicPr>
          <p:nvPr userDrawn="1"/>
        </p:nvPicPr>
        <p:blipFill>
          <a:blip r:embed="rId2">
            <a:clrChange>
              <a:clrFrom>
                <a:srgbClr val="FDFDFD"/>
              </a:clrFrom>
              <a:clrTo>
                <a:srgbClr val="FDFDFD">
                  <a:alpha val="0"/>
                </a:srgbClr>
              </a:clrTo>
            </a:clrChange>
          </a:blip>
          <a:srcRect/>
          <a:stretch>
            <a:fillRect/>
          </a:stretch>
        </p:blipFill>
        <p:spPr bwMode="auto">
          <a:xfrm>
            <a:off x="7772400" y="0"/>
            <a:ext cx="1295400" cy="395542"/>
          </a:xfrm>
          <a:prstGeom prst="rect">
            <a:avLst/>
          </a:prstGeom>
          <a:noFill/>
          <a:ln w="9525">
            <a:noFill/>
            <a:miter lim="800000"/>
            <a:headEnd/>
            <a:tailEnd/>
          </a:ln>
        </p:spPr>
      </p:pic>
    </p:spTree>
    <p:extLst>
      <p:ext uri="{BB962C8B-B14F-4D97-AF65-F5344CB8AC3E}">
        <p14:creationId xmlns:p14="http://schemas.microsoft.com/office/powerpoint/2010/main" val="179037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4/24/2016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052606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4/24/2016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8" name="Picture 2"/>
          <p:cNvPicPr>
            <a:picLocks noChangeAspect="1" noChangeArrowheads="1"/>
          </p:cNvPicPr>
          <p:nvPr userDrawn="1"/>
        </p:nvPicPr>
        <p:blipFill>
          <a:blip r:embed="rId2">
            <a:clrChange>
              <a:clrFrom>
                <a:srgbClr val="FDFDFD"/>
              </a:clrFrom>
              <a:clrTo>
                <a:srgbClr val="FDFDFD">
                  <a:alpha val="0"/>
                </a:srgbClr>
              </a:clrTo>
            </a:clrChange>
          </a:blip>
          <a:srcRect/>
          <a:stretch>
            <a:fillRect/>
          </a:stretch>
        </p:blipFill>
        <p:spPr bwMode="auto">
          <a:xfrm>
            <a:off x="7772400" y="61658"/>
            <a:ext cx="1295400" cy="395542"/>
          </a:xfrm>
          <a:prstGeom prst="rect">
            <a:avLst/>
          </a:prstGeom>
          <a:noFill/>
          <a:ln w="9525">
            <a:noFill/>
            <a:miter lim="800000"/>
            <a:headEnd/>
            <a:tailEnd/>
          </a:ln>
        </p:spPr>
      </p:pic>
    </p:spTree>
    <p:extLst>
      <p:ext uri="{BB962C8B-B14F-4D97-AF65-F5344CB8AC3E}">
        <p14:creationId xmlns:p14="http://schemas.microsoft.com/office/powerpoint/2010/main" val="12434950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3">
            <a:schemeClr val="lt1"/>
          </a:lnRef>
          <a:fillRef idx="1">
            <a:schemeClr val="accent5"/>
          </a:fillRef>
          <a:effectRef idx="1">
            <a:schemeClr val="accent5"/>
          </a:effectRef>
          <a:fontRef idx="none"/>
        </p:style>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solidFill>
                  <a:prstClr val="black">
                    <a:tint val="75000"/>
                  </a:prstClr>
                </a:solidFill>
              </a:rPr>
              <a:pPr/>
              <a:t>4/24/2016</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681917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pPr rtl="1" fontAlgn="base">
              <a:spcBef>
                <a:spcPct val="0"/>
              </a:spcBef>
              <a:spcAft>
                <a:spcPct val="0"/>
              </a:spcAft>
              <a:defRPr/>
            </a:pPr>
            <a:endParaRPr lang="en-US">
              <a:solidFill>
                <a:prstClr val="black">
                  <a:tint val="75000"/>
                </a:prstClr>
              </a:solidFill>
              <a:latin typeface="Arial" pitchFamily="34" charset="0"/>
              <a:cs typeface="Arial" pitchFamily="34" charset="0"/>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pPr rtl="1" fontAlgn="base">
              <a:spcBef>
                <a:spcPct val="0"/>
              </a:spcBef>
              <a:spcAft>
                <a:spcPct val="0"/>
              </a:spcAft>
              <a:defRPr/>
            </a:pPr>
            <a:endParaRPr lang="en-US">
              <a:solidFill>
                <a:prstClr val="black">
                  <a:tint val="75000"/>
                </a:prstClr>
              </a:solidFill>
              <a:latin typeface="Arial" pitchFamily="34" charset="0"/>
              <a:cs typeface="Arial" pitchFamily="34" charset="0"/>
            </a:endParaRPr>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pPr rtl="1" fontAlgn="base">
              <a:spcBef>
                <a:spcPct val="0"/>
              </a:spcBef>
              <a:spcAft>
                <a:spcPct val="0"/>
              </a:spcAft>
              <a:defRPr/>
            </a:pPr>
            <a:fld id="{EE2BDD90-2961-4305-95CA-752203571BBA}" type="slidenum">
              <a:rPr lang="ar-SA">
                <a:solidFill>
                  <a:prstClr val="black">
                    <a:tint val="75000"/>
                  </a:prstClr>
                </a:solidFill>
                <a:latin typeface="Arial" pitchFamily="34" charset="0"/>
              </a:rPr>
              <a:pPr rtl="1" fontAlgn="base">
                <a:spcBef>
                  <a:spcPct val="0"/>
                </a:spcBef>
                <a:spcAft>
                  <a:spcPct val="0"/>
                </a:spcAft>
                <a:defRPr/>
              </a:pPr>
              <a:t>‹#›</a:t>
            </a:fld>
            <a:endParaRPr lang="en-US" dirty="0">
              <a:solidFill>
                <a:prstClr val="black">
                  <a:tint val="75000"/>
                </a:prstClr>
              </a:solidFill>
              <a:latin typeface="Arial" pitchFamily="34" charset="0"/>
              <a:cs typeface="Arial" pitchFamily="34" charset="0"/>
            </a:endParaRPr>
          </a:p>
        </p:txBody>
      </p:sp>
    </p:spTree>
    <p:extLst>
      <p:ext uri="{BB962C8B-B14F-4D97-AF65-F5344CB8AC3E}">
        <p14:creationId xmlns:p14="http://schemas.microsoft.com/office/powerpoint/2010/main" val="377664999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1" eaLnBrk="0" fontAlgn="base" hangingPunct="0">
        <a:spcBef>
          <a:spcPct val="0"/>
        </a:spcBef>
        <a:spcAft>
          <a:spcPct val="0"/>
        </a:spcAft>
        <a:defRPr sz="4400" kern="1200">
          <a:solidFill>
            <a:schemeClr val="tx1"/>
          </a:solidFill>
          <a:latin typeface="+mj-lt"/>
          <a:ea typeface="+mj-ea"/>
          <a:cs typeface="+mj-cs"/>
        </a:defRPr>
      </a:lvl1pPr>
      <a:lvl2pPr algn="ctr" rtl="1" eaLnBrk="0" fontAlgn="base" hangingPunct="0">
        <a:spcBef>
          <a:spcPct val="0"/>
        </a:spcBef>
        <a:spcAft>
          <a:spcPct val="0"/>
        </a:spcAft>
        <a:defRPr sz="4400">
          <a:solidFill>
            <a:schemeClr val="tx1"/>
          </a:solidFill>
          <a:latin typeface="Calibri" pitchFamily="34" charset="0"/>
          <a:cs typeface="Times New Roman" pitchFamily="18" charset="0"/>
        </a:defRPr>
      </a:lvl2pPr>
      <a:lvl3pPr algn="ctr" rtl="1" eaLnBrk="0" fontAlgn="base" hangingPunct="0">
        <a:spcBef>
          <a:spcPct val="0"/>
        </a:spcBef>
        <a:spcAft>
          <a:spcPct val="0"/>
        </a:spcAft>
        <a:defRPr sz="4400">
          <a:solidFill>
            <a:schemeClr val="tx1"/>
          </a:solidFill>
          <a:latin typeface="Calibri" pitchFamily="34" charset="0"/>
          <a:cs typeface="Times New Roman" pitchFamily="18" charset="0"/>
        </a:defRPr>
      </a:lvl3pPr>
      <a:lvl4pPr algn="ctr" rtl="1" eaLnBrk="0" fontAlgn="base" hangingPunct="0">
        <a:spcBef>
          <a:spcPct val="0"/>
        </a:spcBef>
        <a:spcAft>
          <a:spcPct val="0"/>
        </a:spcAft>
        <a:defRPr sz="4400">
          <a:solidFill>
            <a:schemeClr val="tx1"/>
          </a:solidFill>
          <a:latin typeface="Calibri" pitchFamily="34" charset="0"/>
          <a:cs typeface="Times New Roman" pitchFamily="18" charset="0"/>
        </a:defRPr>
      </a:lvl4pPr>
      <a:lvl5pPr algn="ctr" rtl="1" eaLnBrk="0" fontAlgn="base" hangingPunct="0">
        <a:spcBef>
          <a:spcPct val="0"/>
        </a:spcBef>
        <a:spcAft>
          <a:spcPct val="0"/>
        </a:spcAft>
        <a:defRPr sz="4400">
          <a:solidFill>
            <a:schemeClr val="tx1"/>
          </a:solidFill>
          <a:latin typeface="Calibri" pitchFamily="34" charset="0"/>
          <a:cs typeface="Times New Roman" pitchFamily="18" charset="0"/>
        </a:defRPr>
      </a:lvl5pPr>
      <a:lvl6pPr marL="457200" algn="ctr" rtl="1" fontAlgn="base">
        <a:spcBef>
          <a:spcPct val="0"/>
        </a:spcBef>
        <a:spcAft>
          <a:spcPct val="0"/>
        </a:spcAft>
        <a:defRPr sz="4400">
          <a:solidFill>
            <a:schemeClr val="tx1"/>
          </a:solidFill>
          <a:latin typeface="Calibri" pitchFamily="34" charset="0"/>
          <a:cs typeface="Times New Roman" pitchFamily="18" charset="0"/>
        </a:defRPr>
      </a:lvl6pPr>
      <a:lvl7pPr marL="914400" algn="ctr" rtl="1" fontAlgn="base">
        <a:spcBef>
          <a:spcPct val="0"/>
        </a:spcBef>
        <a:spcAft>
          <a:spcPct val="0"/>
        </a:spcAft>
        <a:defRPr sz="4400">
          <a:solidFill>
            <a:schemeClr val="tx1"/>
          </a:solidFill>
          <a:latin typeface="Calibri" pitchFamily="34" charset="0"/>
          <a:cs typeface="Times New Roman" pitchFamily="18" charset="0"/>
        </a:defRPr>
      </a:lvl7pPr>
      <a:lvl8pPr marL="1371600" algn="ctr" rtl="1" fontAlgn="base">
        <a:spcBef>
          <a:spcPct val="0"/>
        </a:spcBef>
        <a:spcAft>
          <a:spcPct val="0"/>
        </a:spcAft>
        <a:defRPr sz="4400">
          <a:solidFill>
            <a:schemeClr val="tx1"/>
          </a:solidFill>
          <a:latin typeface="Calibri" pitchFamily="34" charset="0"/>
          <a:cs typeface="Times New Roman" pitchFamily="18" charset="0"/>
        </a:defRPr>
      </a:lvl8pPr>
      <a:lvl9pPr marL="1828800" algn="ct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EG"/>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pPr rtl="1" fontAlgn="base">
              <a:spcBef>
                <a:spcPct val="0"/>
              </a:spcBef>
              <a:spcAft>
                <a:spcPct val="0"/>
              </a:spcAft>
              <a:defRPr/>
            </a:pPr>
            <a:endParaRPr lang="en-US">
              <a:solidFill>
                <a:prstClr val="black">
                  <a:tint val="75000"/>
                </a:prstClr>
              </a:solidFill>
              <a:latin typeface="Arial" pitchFamily="34" charset="0"/>
              <a:cs typeface="Arial" pitchFamily="34" charset="0"/>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pPr rtl="1" fontAlgn="base">
              <a:spcBef>
                <a:spcPct val="0"/>
              </a:spcBef>
              <a:spcAft>
                <a:spcPct val="0"/>
              </a:spcAft>
              <a:defRPr/>
            </a:pPr>
            <a:endParaRPr lang="en-US">
              <a:solidFill>
                <a:prstClr val="black">
                  <a:tint val="75000"/>
                </a:prstClr>
              </a:solidFill>
              <a:latin typeface="Arial" pitchFamily="34" charset="0"/>
              <a:cs typeface="Arial" pitchFamily="34" charset="0"/>
            </a:endParaRPr>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pPr rtl="1" fontAlgn="base">
              <a:spcBef>
                <a:spcPct val="0"/>
              </a:spcBef>
              <a:spcAft>
                <a:spcPct val="0"/>
              </a:spcAft>
              <a:defRPr/>
            </a:pPr>
            <a:fld id="{EE2BDD90-2961-4305-95CA-752203571BBA}" type="slidenum">
              <a:rPr lang="ar-SA">
                <a:solidFill>
                  <a:prstClr val="black">
                    <a:tint val="75000"/>
                  </a:prstClr>
                </a:solidFill>
                <a:latin typeface="Arial" pitchFamily="34" charset="0"/>
              </a:rPr>
              <a:pPr rtl="1" fontAlgn="base">
                <a:spcBef>
                  <a:spcPct val="0"/>
                </a:spcBef>
                <a:spcAft>
                  <a:spcPct val="0"/>
                </a:spcAft>
                <a:defRPr/>
              </a:pPr>
              <a:t>‹#›</a:t>
            </a:fld>
            <a:endParaRPr lang="en-US" dirty="0">
              <a:solidFill>
                <a:prstClr val="black">
                  <a:tint val="75000"/>
                </a:prstClr>
              </a:solidFill>
              <a:latin typeface="Arial" pitchFamily="34" charset="0"/>
              <a:cs typeface="Arial" pitchFamily="34" charset="0"/>
            </a:endParaRPr>
          </a:p>
        </p:txBody>
      </p:sp>
    </p:spTree>
    <p:extLst>
      <p:ext uri="{BB962C8B-B14F-4D97-AF65-F5344CB8AC3E}">
        <p14:creationId xmlns:p14="http://schemas.microsoft.com/office/powerpoint/2010/main" val="32415312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1" eaLnBrk="0" fontAlgn="base" hangingPunct="0">
        <a:spcBef>
          <a:spcPct val="0"/>
        </a:spcBef>
        <a:spcAft>
          <a:spcPct val="0"/>
        </a:spcAft>
        <a:defRPr sz="4400" kern="1200">
          <a:solidFill>
            <a:schemeClr val="tx1"/>
          </a:solidFill>
          <a:latin typeface="+mj-lt"/>
          <a:ea typeface="+mj-ea"/>
          <a:cs typeface="+mj-cs"/>
        </a:defRPr>
      </a:lvl1pPr>
      <a:lvl2pPr algn="ctr" rtl="1" eaLnBrk="0" fontAlgn="base" hangingPunct="0">
        <a:spcBef>
          <a:spcPct val="0"/>
        </a:spcBef>
        <a:spcAft>
          <a:spcPct val="0"/>
        </a:spcAft>
        <a:defRPr sz="4400">
          <a:solidFill>
            <a:schemeClr val="tx1"/>
          </a:solidFill>
          <a:latin typeface="Calibri" pitchFamily="34" charset="0"/>
          <a:cs typeface="Times New Roman" pitchFamily="18" charset="0"/>
        </a:defRPr>
      </a:lvl2pPr>
      <a:lvl3pPr algn="ctr" rtl="1" eaLnBrk="0" fontAlgn="base" hangingPunct="0">
        <a:spcBef>
          <a:spcPct val="0"/>
        </a:spcBef>
        <a:spcAft>
          <a:spcPct val="0"/>
        </a:spcAft>
        <a:defRPr sz="4400">
          <a:solidFill>
            <a:schemeClr val="tx1"/>
          </a:solidFill>
          <a:latin typeface="Calibri" pitchFamily="34" charset="0"/>
          <a:cs typeface="Times New Roman" pitchFamily="18" charset="0"/>
        </a:defRPr>
      </a:lvl3pPr>
      <a:lvl4pPr algn="ctr" rtl="1" eaLnBrk="0" fontAlgn="base" hangingPunct="0">
        <a:spcBef>
          <a:spcPct val="0"/>
        </a:spcBef>
        <a:spcAft>
          <a:spcPct val="0"/>
        </a:spcAft>
        <a:defRPr sz="4400">
          <a:solidFill>
            <a:schemeClr val="tx1"/>
          </a:solidFill>
          <a:latin typeface="Calibri" pitchFamily="34" charset="0"/>
          <a:cs typeface="Times New Roman" pitchFamily="18" charset="0"/>
        </a:defRPr>
      </a:lvl4pPr>
      <a:lvl5pPr algn="ctr" rtl="1" eaLnBrk="0" fontAlgn="base" hangingPunct="0">
        <a:spcBef>
          <a:spcPct val="0"/>
        </a:spcBef>
        <a:spcAft>
          <a:spcPct val="0"/>
        </a:spcAft>
        <a:defRPr sz="4400">
          <a:solidFill>
            <a:schemeClr val="tx1"/>
          </a:solidFill>
          <a:latin typeface="Calibri" pitchFamily="34" charset="0"/>
          <a:cs typeface="Times New Roman" pitchFamily="18" charset="0"/>
        </a:defRPr>
      </a:lvl5pPr>
      <a:lvl6pPr marL="457200" algn="ctr" rtl="1" fontAlgn="base">
        <a:spcBef>
          <a:spcPct val="0"/>
        </a:spcBef>
        <a:spcAft>
          <a:spcPct val="0"/>
        </a:spcAft>
        <a:defRPr sz="4400">
          <a:solidFill>
            <a:schemeClr val="tx1"/>
          </a:solidFill>
          <a:latin typeface="Calibri" pitchFamily="34" charset="0"/>
          <a:cs typeface="Times New Roman" pitchFamily="18" charset="0"/>
        </a:defRPr>
      </a:lvl6pPr>
      <a:lvl7pPr marL="914400" algn="ctr" rtl="1" fontAlgn="base">
        <a:spcBef>
          <a:spcPct val="0"/>
        </a:spcBef>
        <a:spcAft>
          <a:spcPct val="0"/>
        </a:spcAft>
        <a:defRPr sz="4400">
          <a:solidFill>
            <a:schemeClr val="tx1"/>
          </a:solidFill>
          <a:latin typeface="Calibri" pitchFamily="34" charset="0"/>
          <a:cs typeface="Times New Roman" pitchFamily="18" charset="0"/>
        </a:defRPr>
      </a:lvl7pPr>
      <a:lvl8pPr marL="1371600" algn="ctr" rtl="1" fontAlgn="base">
        <a:spcBef>
          <a:spcPct val="0"/>
        </a:spcBef>
        <a:spcAft>
          <a:spcPct val="0"/>
        </a:spcAft>
        <a:defRPr sz="4400">
          <a:solidFill>
            <a:schemeClr val="tx1"/>
          </a:solidFill>
          <a:latin typeface="Calibri" pitchFamily="34" charset="0"/>
          <a:cs typeface="Times New Roman" pitchFamily="18" charset="0"/>
        </a:defRPr>
      </a:lvl8pPr>
      <a:lvl9pPr marL="1828800" algn="ct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EG"/>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pPr rtl="1" fontAlgn="base">
              <a:spcBef>
                <a:spcPct val="0"/>
              </a:spcBef>
              <a:spcAft>
                <a:spcPct val="0"/>
              </a:spcAft>
              <a:defRPr/>
            </a:pPr>
            <a:endParaRPr lang="en-US">
              <a:solidFill>
                <a:prstClr val="black">
                  <a:tint val="75000"/>
                </a:prstClr>
              </a:solidFill>
              <a:latin typeface="Arial" pitchFamily="34" charset="0"/>
              <a:cs typeface="Arial" pitchFamily="34" charset="0"/>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pPr rtl="1" fontAlgn="base">
              <a:spcBef>
                <a:spcPct val="0"/>
              </a:spcBef>
              <a:spcAft>
                <a:spcPct val="0"/>
              </a:spcAft>
              <a:defRPr/>
            </a:pPr>
            <a:endParaRPr lang="en-US">
              <a:solidFill>
                <a:prstClr val="black">
                  <a:tint val="75000"/>
                </a:prstClr>
              </a:solidFill>
              <a:latin typeface="Arial" pitchFamily="34" charset="0"/>
              <a:cs typeface="Arial" pitchFamily="34" charset="0"/>
            </a:endParaRPr>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pPr rtl="1" fontAlgn="base">
              <a:spcBef>
                <a:spcPct val="0"/>
              </a:spcBef>
              <a:spcAft>
                <a:spcPct val="0"/>
              </a:spcAft>
              <a:defRPr/>
            </a:pPr>
            <a:fld id="{EE2BDD90-2961-4305-95CA-752203571BBA}" type="slidenum">
              <a:rPr lang="ar-SA">
                <a:solidFill>
                  <a:prstClr val="black">
                    <a:tint val="75000"/>
                  </a:prstClr>
                </a:solidFill>
                <a:latin typeface="Arial" pitchFamily="34" charset="0"/>
              </a:rPr>
              <a:pPr rtl="1" fontAlgn="base">
                <a:spcBef>
                  <a:spcPct val="0"/>
                </a:spcBef>
                <a:spcAft>
                  <a:spcPct val="0"/>
                </a:spcAft>
                <a:defRPr/>
              </a:pPr>
              <a:t>‹#›</a:t>
            </a:fld>
            <a:endParaRPr lang="en-US" dirty="0">
              <a:solidFill>
                <a:prstClr val="black">
                  <a:tint val="75000"/>
                </a:prstClr>
              </a:solidFill>
              <a:latin typeface="Arial" pitchFamily="34" charset="0"/>
              <a:cs typeface="Arial" pitchFamily="34" charset="0"/>
            </a:endParaRPr>
          </a:p>
        </p:txBody>
      </p:sp>
    </p:spTree>
    <p:extLst>
      <p:ext uri="{BB962C8B-B14F-4D97-AF65-F5344CB8AC3E}">
        <p14:creationId xmlns:p14="http://schemas.microsoft.com/office/powerpoint/2010/main" val="243824578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1" eaLnBrk="0" fontAlgn="base" hangingPunct="0">
        <a:spcBef>
          <a:spcPct val="0"/>
        </a:spcBef>
        <a:spcAft>
          <a:spcPct val="0"/>
        </a:spcAft>
        <a:defRPr sz="4400" kern="1200">
          <a:solidFill>
            <a:schemeClr val="tx1"/>
          </a:solidFill>
          <a:latin typeface="+mj-lt"/>
          <a:ea typeface="+mj-ea"/>
          <a:cs typeface="+mj-cs"/>
        </a:defRPr>
      </a:lvl1pPr>
      <a:lvl2pPr algn="ctr" rtl="1" eaLnBrk="0" fontAlgn="base" hangingPunct="0">
        <a:spcBef>
          <a:spcPct val="0"/>
        </a:spcBef>
        <a:spcAft>
          <a:spcPct val="0"/>
        </a:spcAft>
        <a:defRPr sz="4400">
          <a:solidFill>
            <a:schemeClr val="tx1"/>
          </a:solidFill>
          <a:latin typeface="Calibri" pitchFamily="34" charset="0"/>
          <a:cs typeface="Times New Roman" pitchFamily="18" charset="0"/>
        </a:defRPr>
      </a:lvl2pPr>
      <a:lvl3pPr algn="ctr" rtl="1" eaLnBrk="0" fontAlgn="base" hangingPunct="0">
        <a:spcBef>
          <a:spcPct val="0"/>
        </a:spcBef>
        <a:spcAft>
          <a:spcPct val="0"/>
        </a:spcAft>
        <a:defRPr sz="4400">
          <a:solidFill>
            <a:schemeClr val="tx1"/>
          </a:solidFill>
          <a:latin typeface="Calibri" pitchFamily="34" charset="0"/>
          <a:cs typeface="Times New Roman" pitchFamily="18" charset="0"/>
        </a:defRPr>
      </a:lvl3pPr>
      <a:lvl4pPr algn="ctr" rtl="1" eaLnBrk="0" fontAlgn="base" hangingPunct="0">
        <a:spcBef>
          <a:spcPct val="0"/>
        </a:spcBef>
        <a:spcAft>
          <a:spcPct val="0"/>
        </a:spcAft>
        <a:defRPr sz="4400">
          <a:solidFill>
            <a:schemeClr val="tx1"/>
          </a:solidFill>
          <a:latin typeface="Calibri" pitchFamily="34" charset="0"/>
          <a:cs typeface="Times New Roman" pitchFamily="18" charset="0"/>
        </a:defRPr>
      </a:lvl4pPr>
      <a:lvl5pPr algn="ctr" rtl="1" eaLnBrk="0" fontAlgn="base" hangingPunct="0">
        <a:spcBef>
          <a:spcPct val="0"/>
        </a:spcBef>
        <a:spcAft>
          <a:spcPct val="0"/>
        </a:spcAft>
        <a:defRPr sz="4400">
          <a:solidFill>
            <a:schemeClr val="tx1"/>
          </a:solidFill>
          <a:latin typeface="Calibri" pitchFamily="34" charset="0"/>
          <a:cs typeface="Times New Roman" pitchFamily="18" charset="0"/>
        </a:defRPr>
      </a:lvl5pPr>
      <a:lvl6pPr marL="457200" algn="ctr" rtl="1" fontAlgn="base">
        <a:spcBef>
          <a:spcPct val="0"/>
        </a:spcBef>
        <a:spcAft>
          <a:spcPct val="0"/>
        </a:spcAft>
        <a:defRPr sz="4400">
          <a:solidFill>
            <a:schemeClr val="tx1"/>
          </a:solidFill>
          <a:latin typeface="Calibri" pitchFamily="34" charset="0"/>
          <a:cs typeface="Times New Roman" pitchFamily="18" charset="0"/>
        </a:defRPr>
      </a:lvl6pPr>
      <a:lvl7pPr marL="914400" algn="ctr" rtl="1" fontAlgn="base">
        <a:spcBef>
          <a:spcPct val="0"/>
        </a:spcBef>
        <a:spcAft>
          <a:spcPct val="0"/>
        </a:spcAft>
        <a:defRPr sz="4400">
          <a:solidFill>
            <a:schemeClr val="tx1"/>
          </a:solidFill>
          <a:latin typeface="Calibri" pitchFamily="34" charset="0"/>
          <a:cs typeface="Times New Roman" pitchFamily="18" charset="0"/>
        </a:defRPr>
      </a:lvl7pPr>
      <a:lvl8pPr marL="1371600" algn="ctr" rtl="1" fontAlgn="base">
        <a:spcBef>
          <a:spcPct val="0"/>
        </a:spcBef>
        <a:spcAft>
          <a:spcPct val="0"/>
        </a:spcAft>
        <a:defRPr sz="4400">
          <a:solidFill>
            <a:schemeClr val="tx1"/>
          </a:solidFill>
          <a:latin typeface="Calibri" pitchFamily="34" charset="0"/>
          <a:cs typeface="Times New Roman" pitchFamily="18" charset="0"/>
        </a:defRPr>
      </a:lvl8pPr>
      <a:lvl9pPr marL="1828800" algn="ct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EG"/>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google.com.eg/url?sa=i&amp;rct=j&amp;q=GLUCOSE%20in%20proximal%20tubules%20pumps%20symport%20antiport&amp;source=images&amp;cd=&amp;cad=rja&amp;docid=DqSszXHjZ0C1yM&amp;tbnid=yj_DvpVp8eJsCM:&amp;ved=0CAUQjRw&amp;url=http%3A%2F%2Fwww.studyblue.com%2Fnotes%2Fnote%2Fn%2Fphysio-block-1%2Fdeck%2F2978207&amp;ei=YKM8UfC3IYTAtAaGsIH4AQ&amp;psig=AFQjCNH2-u9Yb5JPtuMseYhmH7HFrZU06A&amp;ust=1363014870267537" TargetMode="Externa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362200"/>
            <a:ext cx="7467600" cy="1371600"/>
          </a:xfrm>
          <a:solidFill>
            <a:srgbClr val="2818FA"/>
          </a:solidFill>
        </p:spPr>
        <p:txBody>
          <a:bodyPr>
            <a:normAutofit fontScale="90000"/>
          </a:bodyPr>
          <a:lstStyle/>
          <a:p>
            <a:r>
              <a:rPr lang="en-US" sz="5400" b="1" dirty="0" smtClean="0">
                <a:solidFill>
                  <a:srgbClr val="FFFF00"/>
                </a:solidFill>
              </a:rPr>
              <a:t>Reabsorption &amp; secretion </a:t>
            </a:r>
            <a:br>
              <a:rPr lang="en-US" sz="5400" b="1" dirty="0" smtClean="0">
                <a:solidFill>
                  <a:srgbClr val="FFFF00"/>
                </a:solidFill>
              </a:rPr>
            </a:br>
            <a:r>
              <a:rPr lang="en-US" sz="5400" b="1" dirty="0" smtClean="0">
                <a:solidFill>
                  <a:srgbClr val="FFFF00"/>
                </a:solidFill>
              </a:rPr>
              <a:t>Part - II</a:t>
            </a:r>
            <a:endParaRPr lang="en-US" sz="5400" dirty="0">
              <a:solidFill>
                <a:srgbClr val="FFFF00"/>
              </a:solidFill>
            </a:endParaRPr>
          </a:p>
        </p:txBody>
      </p:sp>
    </p:spTree>
    <p:extLst>
      <p:ext uri="{BB962C8B-B14F-4D97-AF65-F5344CB8AC3E}">
        <p14:creationId xmlns:p14="http://schemas.microsoft.com/office/powerpoint/2010/main" val="40548008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165319974"/>
              </p:ext>
            </p:extLst>
          </p:nvPr>
        </p:nvGraphicFramePr>
        <p:xfrm>
          <a:off x="304800" y="838199"/>
          <a:ext cx="8610600" cy="5097146"/>
        </p:xfrm>
        <a:graphic>
          <a:graphicData uri="http://schemas.openxmlformats.org/drawingml/2006/table">
            <a:tbl>
              <a:tblPr/>
              <a:tblGrid>
                <a:gridCol w="4114800"/>
                <a:gridCol w="4495800"/>
              </a:tblGrid>
              <a:tr h="1052904">
                <a:tc>
                  <a:txBody>
                    <a:bodyPr/>
                    <a:lstStyle/>
                    <a:p>
                      <a:pPr marL="0" algn="ctr">
                        <a:lnSpc>
                          <a:spcPct val="115000"/>
                        </a:lnSpc>
                        <a:spcBef>
                          <a:spcPts val="0"/>
                        </a:spcBef>
                        <a:spcAft>
                          <a:spcPts val="600"/>
                        </a:spcAft>
                        <a:tabLst>
                          <a:tab pos="-1676400" algn="r"/>
                          <a:tab pos="-1219200" algn="r"/>
                        </a:tabLst>
                      </a:pPr>
                      <a:r>
                        <a:rPr lang="en-GB" sz="2800" b="1" dirty="0">
                          <a:latin typeface="Bookman Old Style"/>
                          <a:ea typeface="Gungsuh"/>
                          <a:cs typeface="Arial"/>
                        </a:rPr>
                        <a:t>Factors that </a:t>
                      </a:r>
                      <a:r>
                        <a:rPr lang="en-GB" sz="2800" b="1" dirty="0">
                          <a:latin typeface="Bookman Old Style"/>
                          <a:ea typeface="Gungsuh"/>
                          <a:cs typeface="Arial"/>
                          <a:sym typeface="Wingdings"/>
                        </a:rPr>
                        <a:t></a:t>
                      </a:r>
                      <a:r>
                        <a:rPr lang="en-GB" sz="2800" b="1" dirty="0">
                          <a:latin typeface="Bookman Old Style"/>
                          <a:ea typeface="Gungsuh"/>
                          <a:cs typeface="Arial"/>
                        </a:rPr>
                        <a:t> K</a:t>
                      </a:r>
                      <a:r>
                        <a:rPr lang="en-GB" sz="2800" b="1" baseline="30000" dirty="0">
                          <a:latin typeface="Bookman Old Style"/>
                          <a:ea typeface="Gungsuh"/>
                          <a:cs typeface="Arial"/>
                        </a:rPr>
                        <a:t>+</a:t>
                      </a:r>
                      <a:r>
                        <a:rPr lang="en-GB" sz="2800" b="1" dirty="0">
                          <a:latin typeface="Bookman Old Style"/>
                          <a:ea typeface="Gungsuh"/>
                          <a:cs typeface="Arial"/>
                        </a:rPr>
                        <a:t> excretion</a:t>
                      </a:r>
                      <a:endParaRPr lang="en-US" sz="2800" dirty="0">
                        <a:latin typeface="Times New Roman"/>
                        <a:ea typeface="Times New Roman"/>
                      </a:endParaRPr>
                    </a:p>
                  </a:txBody>
                  <a:tcPr marL="63623" marR="6362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marL="0" algn="ctr">
                        <a:lnSpc>
                          <a:spcPct val="115000"/>
                        </a:lnSpc>
                        <a:spcBef>
                          <a:spcPts val="0"/>
                        </a:spcBef>
                        <a:spcAft>
                          <a:spcPts val="600"/>
                        </a:spcAft>
                        <a:tabLst>
                          <a:tab pos="-1676400" algn="r"/>
                          <a:tab pos="-1219200" algn="r"/>
                        </a:tabLst>
                      </a:pPr>
                      <a:r>
                        <a:rPr lang="en-GB" sz="2800" b="1" dirty="0">
                          <a:latin typeface="Bookman Old Style"/>
                          <a:ea typeface="Gungsuh"/>
                          <a:cs typeface="Arial"/>
                        </a:rPr>
                        <a:t>Factors that </a:t>
                      </a:r>
                      <a:r>
                        <a:rPr lang="en-GB" sz="2800" b="1" dirty="0">
                          <a:latin typeface="Bookman Old Style"/>
                          <a:ea typeface="Gungsuh"/>
                          <a:cs typeface="Arial"/>
                          <a:sym typeface="Wingdings"/>
                        </a:rPr>
                        <a:t></a:t>
                      </a:r>
                      <a:r>
                        <a:rPr lang="en-GB" sz="2800" b="1" dirty="0">
                          <a:latin typeface="Bookman Old Style"/>
                          <a:ea typeface="Gungsuh"/>
                          <a:cs typeface="Arial"/>
                        </a:rPr>
                        <a:t> K</a:t>
                      </a:r>
                      <a:r>
                        <a:rPr lang="en-GB" sz="2800" b="1" baseline="30000" dirty="0">
                          <a:latin typeface="Bookman Old Style"/>
                          <a:ea typeface="Gungsuh"/>
                          <a:cs typeface="Arial"/>
                        </a:rPr>
                        <a:t>+</a:t>
                      </a:r>
                      <a:r>
                        <a:rPr lang="en-GB" sz="2800" b="1" dirty="0">
                          <a:latin typeface="Bookman Old Style"/>
                          <a:ea typeface="Gungsuh"/>
                          <a:cs typeface="Arial"/>
                        </a:rPr>
                        <a:t> excretion</a:t>
                      </a:r>
                      <a:endParaRPr lang="en-US" sz="2800" dirty="0">
                        <a:latin typeface="Times New Roman"/>
                        <a:ea typeface="Times New Roman"/>
                      </a:endParaRPr>
                    </a:p>
                  </a:txBody>
                  <a:tcPr marL="63623" marR="6362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735317">
                <a:tc>
                  <a:txBody>
                    <a:bodyPr/>
                    <a:lstStyle/>
                    <a:p>
                      <a:pPr marL="342900" lvl="0" indent="-342900" algn="ctr" rtl="0">
                        <a:lnSpc>
                          <a:spcPct val="90000"/>
                        </a:lnSpc>
                        <a:spcBef>
                          <a:spcPts val="0"/>
                        </a:spcBef>
                        <a:spcAft>
                          <a:spcPts val="600"/>
                        </a:spcAft>
                        <a:buFont typeface="+mj-lt"/>
                        <a:buNone/>
                        <a:tabLst>
                          <a:tab pos="-1676400" algn="r"/>
                          <a:tab pos="-1219200" algn="r"/>
                          <a:tab pos="-1676400" algn="r"/>
                          <a:tab pos="-1219200" algn="r"/>
                          <a:tab pos="291465" algn="l"/>
                        </a:tabLst>
                      </a:pPr>
                      <a:r>
                        <a:rPr lang="en-GB" sz="2400" b="1" dirty="0">
                          <a:latin typeface="Calibri"/>
                          <a:ea typeface="Gungsuh"/>
                          <a:cs typeface="Arial"/>
                        </a:rPr>
                        <a:t>↑</a:t>
                      </a:r>
                      <a:r>
                        <a:rPr lang="en-GB" sz="2400" b="1" dirty="0">
                          <a:latin typeface="Cambria"/>
                          <a:ea typeface="Gungsuh"/>
                          <a:cs typeface="Arial"/>
                        </a:rPr>
                        <a:t> </a:t>
                      </a:r>
                      <a:r>
                        <a:rPr lang="en-GB" sz="2400" dirty="0">
                          <a:latin typeface="Cambria"/>
                          <a:ea typeface="Gungsuh"/>
                          <a:cs typeface="Arial"/>
                        </a:rPr>
                        <a:t>K</a:t>
                      </a:r>
                      <a:r>
                        <a:rPr lang="en-GB" sz="2400" baseline="30000" dirty="0">
                          <a:latin typeface="Cambria"/>
                          <a:ea typeface="Gungsuh"/>
                          <a:cs typeface="Arial"/>
                        </a:rPr>
                        <a:t>+</a:t>
                      </a:r>
                      <a:r>
                        <a:rPr lang="en-GB" sz="2400" dirty="0">
                          <a:latin typeface="Cambria"/>
                          <a:ea typeface="Gungsuh"/>
                          <a:cs typeface="Arial"/>
                        </a:rPr>
                        <a:t> intake (fresh fruits &amp; vegetables )</a:t>
                      </a:r>
                      <a:endParaRPr lang="en-US" sz="2400" dirty="0">
                        <a:latin typeface="Times New Roman"/>
                        <a:ea typeface="Times New Roman"/>
                      </a:endParaRPr>
                    </a:p>
                  </a:txBody>
                  <a:tcPr marL="63623" marR="6362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342900" lvl="0" indent="-342900" algn="ctr" rtl="0">
                        <a:lnSpc>
                          <a:spcPct val="90000"/>
                        </a:lnSpc>
                        <a:spcBef>
                          <a:spcPts val="0"/>
                        </a:spcBef>
                        <a:spcAft>
                          <a:spcPts val="600"/>
                        </a:spcAft>
                        <a:buFont typeface="+mj-lt"/>
                        <a:buNone/>
                        <a:tabLst>
                          <a:tab pos="-1676400" algn="r"/>
                          <a:tab pos="-1219200" algn="r"/>
                          <a:tab pos="-1676400" algn="r"/>
                          <a:tab pos="-1219200" algn="r"/>
                          <a:tab pos="201930" algn="l"/>
                        </a:tabLst>
                      </a:pPr>
                      <a:r>
                        <a:rPr lang="en-GB" sz="2400" b="1" dirty="0">
                          <a:latin typeface="Calibri"/>
                          <a:ea typeface="Gungsuh"/>
                          <a:cs typeface="Arial"/>
                        </a:rPr>
                        <a:t>↓</a:t>
                      </a:r>
                      <a:r>
                        <a:rPr lang="en-GB" sz="2400" dirty="0">
                          <a:latin typeface="Cambria"/>
                          <a:ea typeface="Gungsuh"/>
                          <a:cs typeface="Arial"/>
                        </a:rPr>
                        <a:t> Amount of K</a:t>
                      </a:r>
                      <a:r>
                        <a:rPr lang="en-GB" sz="2400" baseline="30000" dirty="0">
                          <a:latin typeface="Cambria"/>
                          <a:ea typeface="Gungsuh"/>
                          <a:cs typeface="Arial"/>
                        </a:rPr>
                        <a:t>+</a:t>
                      </a:r>
                      <a:r>
                        <a:rPr lang="en-GB" sz="2400" dirty="0">
                          <a:latin typeface="Cambria"/>
                          <a:ea typeface="Gungsuh"/>
                          <a:cs typeface="Arial"/>
                        </a:rPr>
                        <a:t> intake.</a:t>
                      </a:r>
                      <a:endParaRPr lang="en-US" sz="2400" dirty="0">
                        <a:latin typeface="Times New Roman"/>
                        <a:ea typeface="Times New Roman"/>
                      </a:endParaRPr>
                    </a:p>
                  </a:txBody>
                  <a:tcPr marL="63623" marR="6362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367658">
                <a:tc>
                  <a:txBody>
                    <a:bodyPr/>
                    <a:lstStyle/>
                    <a:p>
                      <a:pPr marL="342900" lvl="0" indent="-342900" algn="ctr" rtl="0">
                        <a:lnSpc>
                          <a:spcPct val="90000"/>
                        </a:lnSpc>
                        <a:spcBef>
                          <a:spcPts val="0"/>
                        </a:spcBef>
                        <a:spcAft>
                          <a:spcPts val="600"/>
                        </a:spcAft>
                        <a:buFont typeface="+mj-lt"/>
                        <a:buNone/>
                        <a:tabLst>
                          <a:tab pos="-1676400" algn="r"/>
                          <a:tab pos="-1219200" algn="r"/>
                          <a:tab pos="-1676400" algn="r"/>
                          <a:tab pos="-1219200" algn="r"/>
                          <a:tab pos="291465" algn="l"/>
                        </a:tabLst>
                      </a:pPr>
                      <a:r>
                        <a:rPr lang="en-GB" sz="2400" b="1" dirty="0">
                          <a:latin typeface="Calibri"/>
                          <a:ea typeface="Gungsuh"/>
                          <a:cs typeface="Arial"/>
                        </a:rPr>
                        <a:t>↑</a:t>
                      </a:r>
                      <a:r>
                        <a:rPr lang="en-GB" sz="2400" b="1" dirty="0">
                          <a:latin typeface="Cambria"/>
                          <a:ea typeface="Gungsuh"/>
                          <a:cs typeface="Arial"/>
                        </a:rPr>
                        <a:t> Aldosterone.</a:t>
                      </a:r>
                      <a:endParaRPr lang="en-US" sz="2400" dirty="0">
                        <a:latin typeface="Times New Roman"/>
                        <a:ea typeface="Times New Roman"/>
                      </a:endParaRPr>
                    </a:p>
                  </a:txBody>
                  <a:tcPr marL="63623" marR="6362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342900" lvl="0" indent="-342900" algn="ctr" rtl="0">
                        <a:lnSpc>
                          <a:spcPct val="90000"/>
                        </a:lnSpc>
                        <a:spcBef>
                          <a:spcPts val="0"/>
                        </a:spcBef>
                        <a:spcAft>
                          <a:spcPts val="600"/>
                        </a:spcAft>
                        <a:buFont typeface="+mj-lt"/>
                        <a:buNone/>
                        <a:tabLst>
                          <a:tab pos="-1676400" algn="r"/>
                          <a:tab pos="-1219200" algn="r"/>
                          <a:tab pos="201930" algn="l"/>
                        </a:tabLst>
                      </a:pPr>
                      <a:r>
                        <a:rPr lang="en-GB" sz="2400" b="1" dirty="0">
                          <a:latin typeface="Calibri"/>
                          <a:ea typeface="Gungsuh"/>
                          <a:cs typeface="Arial"/>
                        </a:rPr>
                        <a:t>↓</a:t>
                      </a:r>
                      <a:r>
                        <a:rPr lang="en-GB" sz="2400" b="1" dirty="0">
                          <a:latin typeface="Cambria"/>
                          <a:ea typeface="Gungsuh"/>
                          <a:cs typeface="Arial"/>
                        </a:rPr>
                        <a:t> Aldosterone.</a:t>
                      </a:r>
                      <a:endParaRPr lang="en-US" sz="2400" dirty="0">
                        <a:latin typeface="Times New Roman"/>
                        <a:ea typeface="Times New Roman"/>
                      </a:endParaRPr>
                    </a:p>
                  </a:txBody>
                  <a:tcPr marL="63623" marR="6362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735317">
                <a:tc>
                  <a:txBody>
                    <a:bodyPr/>
                    <a:lstStyle/>
                    <a:p>
                      <a:pPr marL="342900" lvl="0" indent="-342900" algn="ctr" rtl="0">
                        <a:lnSpc>
                          <a:spcPct val="90000"/>
                        </a:lnSpc>
                        <a:spcBef>
                          <a:spcPts val="0"/>
                        </a:spcBef>
                        <a:spcAft>
                          <a:spcPts val="600"/>
                        </a:spcAft>
                        <a:buFont typeface="+mj-lt"/>
                        <a:buNone/>
                        <a:tabLst>
                          <a:tab pos="-1676400" algn="r"/>
                          <a:tab pos="-1219200" algn="r"/>
                          <a:tab pos="-1676400" algn="r"/>
                          <a:tab pos="-1219200" algn="r"/>
                          <a:tab pos="291465" algn="l"/>
                          <a:tab pos="5715000" algn="l"/>
                        </a:tabLst>
                      </a:pPr>
                      <a:r>
                        <a:rPr lang="en-GB" sz="2400" b="1" dirty="0">
                          <a:latin typeface="Calibri"/>
                          <a:ea typeface="Gungsuh"/>
                          <a:cs typeface="Arial"/>
                        </a:rPr>
                        <a:t>↑</a:t>
                      </a:r>
                      <a:r>
                        <a:rPr lang="en-GB" sz="2400" dirty="0">
                          <a:latin typeface="Cambria"/>
                          <a:ea typeface="Gungsuh"/>
                          <a:cs typeface="Arial"/>
                        </a:rPr>
                        <a:t> Tubular flow rate via distal parts.</a:t>
                      </a:r>
                      <a:endParaRPr lang="en-US" sz="2400" dirty="0">
                        <a:latin typeface="Times New Roman"/>
                        <a:ea typeface="Times New Roman"/>
                      </a:endParaRPr>
                    </a:p>
                  </a:txBody>
                  <a:tcPr marL="63623" marR="6362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342900" lvl="0" indent="-342900" algn="ctr" rtl="0">
                        <a:lnSpc>
                          <a:spcPct val="90000"/>
                        </a:lnSpc>
                        <a:spcBef>
                          <a:spcPts val="0"/>
                        </a:spcBef>
                        <a:spcAft>
                          <a:spcPts val="600"/>
                        </a:spcAft>
                        <a:buFont typeface="+mj-lt"/>
                        <a:buNone/>
                        <a:tabLst>
                          <a:tab pos="-1676400" algn="r"/>
                          <a:tab pos="-1219200" algn="r"/>
                          <a:tab pos="201930" algn="l"/>
                        </a:tabLst>
                      </a:pPr>
                      <a:r>
                        <a:rPr lang="en-GB" sz="2400" b="1" dirty="0">
                          <a:latin typeface="Calibri"/>
                          <a:ea typeface="Gungsuh"/>
                          <a:cs typeface="Arial"/>
                        </a:rPr>
                        <a:t>↓</a:t>
                      </a:r>
                      <a:r>
                        <a:rPr lang="en-GB" sz="2400" dirty="0">
                          <a:latin typeface="Cambria"/>
                          <a:ea typeface="Gungsuh"/>
                          <a:cs typeface="Arial"/>
                        </a:rPr>
                        <a:t> Tubular flow via distal parts.</a:t>
                      </a:r>
                      <a:endParaRPr lang="en-US" sz="2400" dirty="0">
                        <a:latin typeface="Times New Roman"/>
                        <a:ea typeface="Times New Roman"/>
                      </a:endParaRPr>
                    </a:p>
                  </a:txBody>
                  <a:tcPr marL="63623" marR="6362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367658">
                <a:tc>
                  <a:txBody>
                    <a:bodyPr/>
                    <a:lstStyle/>
                    <a:p>
                      <a:pPr marL="342900" lvl="0" indent="-342900" algn="ctr" rtl="0">
                        <a:lnSpc>
                          <a:spcPct val="90000"/>
                        </a:lnSpc>
                        <a:spcBef>
                          <a:spcPts val="0"/>
                        </a:spcBef>
                        <a:spcAft>
                          <a:spcPts val="600"/>
                        </a:spcAft>
                        <a:buFont typeface="+mj-lt"/>
                        <a:buNone/>
                        <a:tabLst>
                          <a:tab pos="-1676400" algn="r"/>
                          <a:tab pos="-1219200" algn="r"/>
                          <a:tab pos="-1676400" algn="r"/>
                          <a:tab pos="-1219200" algn="r"/>
                          <a:tab pos="291465" algn="l"/>
                        </a:tabLst>
                      </a:pPr>
                      <a:r>
                        <a:rPr lang="en-GB" sz="2400" dirty="0">
                          <a:latin typeface="Cambria"/>
                          <a:ea typeface="Gungsuh"/>
                          <a:cs typeface="Arial"/>
                        </a:rPr>
                        <a:t>Some diuretics.</a:t>
                      </a:r>
                      <a:endParaRPr lang="en-US" sz="2400" dirty="0">
                        <a:latin typeface="Times New Roman"/>
                        <a:ea typeface="Times New Roman"/>
                      </a:endParaRPr>
                    </a:p>
                  </a:txBody>
                  <a:tcPr marL="63623" marR="6362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342900" lvl="0" indent="-342900" algn="ctr" rtl="0">
                        <a:lnSpc>
                          <a:spcPct val="90000"/>
                        </a:lnSpc>
                        <a:spcBef>
                          <a:spcPts val="0"/>
                        </a:spcBef>
                        <a:spcAft>
                          <a:spcPts val="600"/>
                        </a:spcAft>
                        <a:buFont typeface="+mj-lt"/>
                        <a:buNone/>
                        <a:tabLst>
                          <a:tab pos="-1676400" algn="r"/>
                          <a:tab pos="-1219200" algn="r"/>
                          <a:tab pos="-1676400" algn="r"/>
                          <a:tab pos="-1219200" algn="r"/>
                          <a:tab pos="201930" algn="l"/>
                        </a:tabLst>
                      </a:pPr>
                      <a:r>
                        <a:rPr lang="en-GB" sz="2400" dirty="0" err="1" smtClean="0">
                          <a:latin typeface="Cambria"/>
                          <a:ea typeface="Gungsuh"/>
                        </a:rPr>
                        <a:t>Aldactone</a:t>
                      </a:r>
                      <a:endParaRPr lang="en-US" sz="2400" dirty="0">
                        <a:latin typeface="Times New Roman"/>
                        <a:ea typeface="Times New Roman"/>
                      </a:endParaRPr>
                    </a:p>
                  </a:txBody>
                  <a:tcPr marL="63623" marR="6362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102975">
                <a:tc>
                  <a:txBody>
                    <a:bodyPr/>
                    <a:lstStyle/>
                    <a:p>
                      <a:pPr marL="342900" lvl="0" indent="-342900" algn="ctr" rtl="0">
                        <a:lnSpc>
                          <a:spcPct val="90000"/>
                        </a:lnSpc>
                        <a:spcBef>
                          <a:spcPts val="0"/>
                        </a:spcBef>
                        <a:spcAft>
                          <a:spcPts val="600"/>
                        </a:spcAft>
                        <a:buFont typeface="+mj-lt"/>
                        <a:buNone/>
                        <a:tabLst>
                          <a:tab pos="-1676400" algn="r"/>
                          <a:tab pos="-1219200" algn="r"/>
                          <a:tab pos="-1676400" algn="r"/>
                          <a:tab pos="-1219200" algn="r"/>
                          <a:tab pos="291465" algn="l"/>
                        </a:tabLst>
                      </a:pPr>
                      <a:r>
                        <a:rPr lang="en-GB" sz="2400" b="1" dirty="0">
                          <a:latin typeface="Cambria"/>
                          <a:ea typeface="Gungsuh"/>
                          <a:cs typeface="Arial"/>
                        </a:rPr>
                        <a:t>Chronic</a:t>
                      </a:r>
                      <a:r>
                        <a:rPr lang="en-GB" sz="2400" dirty="0">
                          <a:latin typeface="Cambria"/>
                          <a:ea typeface="Gungsuh"/>
                          <a:cs typeface="Arial"/>
                        </a:rPr>
                        <a:t> acidosis </a:t>
                      </a:r>
                      <a:endParaRPr lang="en-US" sz="2400" dirty="0">
                        <a:latin typeface="Times New Roman"/>
                        <a:ea typeface="Times New Roman"/>
                      </a:endParaRPr>
                    </a:p>
                  </a:txBody>
                  <a:tcPr marL="63623" marR="6362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342900" lvl="0" indent="-342900" algn="ctr" rtl="0">
                        <a:lnSpc>
                          <a:spcPct val="90000"/>
                        </a:lnSpc>
                        <a:spcBef>
                          <a:spcPts val="0"/>
                        </a:spcBef>
                        <a:spcAft>
                          <a:spcPts val="600"/>
                        </a:spcAft>
                        <a:buFont typeface="+mj-lt"/>
                        <a:buNone/>
                        <a:tabLst>
                          <a:tab pos="-1676400" algn="r"/>
                          <a:tab pos="-1219200" algn="r"/>
                          <a:tab pos="-1676400" algn="r"/>
                          <a:tab pos="-1219200" algn="r"/>
                          <a:tab pos="201930" algn="l"/>
                        </a:tabLst>
                      </a:pPr>
                      <a:r>
                        <a:rPr lang="en-GB" sz="2400" b="1" dirty="0">
                          <a:latin typeface="Cambria"/>
                          <a:ea typeface="Gungsuh"/>
                          <a:cs typeface="Arial"/>
                        </a:rPr>
                        <a:t>Acute</a:t>
                      </a:r>
                      <a:r>
                        <a:rPr lang="en-GB" sz="2400" dirty="0">
                          <a:latin typeface="Cambria"/>
                          <a:ea typeface="Gungsuh"/>
                          <a:cs typeface="Arial"/>
                        </a:rPr>
                        <a:t> acidosis </a:t>
                      </a:r>
                      <a:endParaRPr lang="en-GB" sz="2400" dirty="0" smtClean="0">
                        <a:latin typeface="Cambria"/>
                        <a:ea typeface="Gungsuh"/>
                        <a:cs typeface="Arial"/>
                      </a:endParaRPr>
                    </a:p>
                    <a:p>
                      <a:pPr marL="342900" lvl="0" indent="-342900" algn="l" rtl="0">
                        <a:lnSpc>
                          <a:spcPct val="90000"/>
                        </a:lnSpc>
                        <a:spcBef>
                          <a:spcPts val="0"/>
                        </a:spcBef>
                        <a:spcAft>
                          <a:spcPts val="600"/>
                        </a:spcAft>
                        <a:buFont typeface="+mj-lt"/>
                        <a:buNone/>
                        <a:tabLst>
                          <a:tab pos="-1676400" algn="r"/>
                          <a:tab pos="-1219200" algn="r"/>
                          <a:tab pos="-1676400" algn="r"/>
                          <a:tab pos="-1219200" algn="r"/>
                          <a:tab pos="201930" algn="l"/>
                        </a:tabLst>
                      </a:pPr>
                      <a:r>
                        <a:rPr lang="en-GB" sz="2400" b="1" dirty="0" smtClean="0">
                          <a:latin typeface="Calibri"/>
                          <a:ea typeface="Gungsuh"/>
                          <a:cs typeface="Arial"/>
                        </a:rPr>
                        <a:t>↑</a:t>
                      </a:r>
                      <a:r>
                        <a:rPr lang="en-GB" sz="2400" dirty="0" smtClean="0">
                          <a:latin typeface="Cambria"/>
                          <a:ea typeface="Gungsuh"/>
                          <a:cs typeface="Arial"/>
                        </a:rPr>
                        <a:t> </a:t>
                      </a:r>
                      <a:r>
                        <a:rPr lang="en-GB" sz="2400" dirty="0">
                          <a:latin typeface="Cambria"/>
                          <a:ea typeface="Gungsuh"/>
                          <a:cs typeface="Arial"/>
                        </a:rPr>
                        <a:t>H</a:t>
                      </a:r>
                      <a:r>
                        <a:rPr lang="en-GB" sz="2400" baseline="30000" dirty="0">
                          <a:latin typeface="Cambria"/>
                          <a:ea typeface="Gungsuh"/>
                          <a:cs typeface="Arial"/>
                        </a:rPr>
                        <a:t>+</a:t>
                      </a:r>
                      <a:r>
                        <a:rPr lang="en-GB" sz="2400" dirty="0">
                          <a:latin typeface="Cambria"/>
                          <a:ea typeface="Gungsuh"/>
                          <a:cs typeface="Arial"/>
                        </a:rPr>
                        <a:t> secretion at DCT </a:t>
                      </a:r>
                      <a:r>
                        <a:rPr lang="en-GB" sz="2400" b="1" dirty="0">
                          <a:latin typeface="Calibri"/>
                          <a:ea typeface="Gungsuh"/>
                          <a:cs typeface="Arial"/>
                        </a:rPr>
                        <a:t>&amp;</a:t>
                      </a:r>
                      <a:r>
                        <a:rPr lang="en-GB" sz="2400" dirty="0">
                          <a:latin typeface="Cambria"/>
                          <a:ea typeface="Gungsuh"/>
                          <a:cs typeface="Arial"/>
                        </a:rPr>
                        <a:t> </a:t>
                      </a:r>
                      <a:r>
                        <a:rPr lang="en-GB" sz="2400" b="1" dirty="0" smtClean="0">
                          <a:latin typeface="Calibri"/>
                          <a:ea typeface="Gungsuh"/>
                          <a:cs typeface="Arial"/>
                        </a:rPr>
                        <a:t>↓</a:t>
                      </a:r>
                      <a:r>
                        <a:rPr lang="en-GB" sz="2400" b="0" baseline="0" dirty="0">
                          <a:latin typeface="Cambria"/>
                          <a:ea typeface="Gungsuh"/>
                          <a:cs typeface="Arial"/>
                        </a:rPr>
                        <a:t> </a:t>
                      </a:r>
                      <a:r>
                        <a:rPr lang="en-GB" sz="2400" dirty="0" smtClean="0">
                          <a:latin typeface="Cambria"/>
                          <a:ea typeface="Gungsuh"/>
                          <a:cs typeface="Arial"/>
                        </a:rPr>
                        <a:t>K</a:t>
                      </a:r>
                      <a:r>
                        <a:rPr lang="en-GB" sz="2400" baseline="30000" dirty="0" smtClean="0">
                          <a:latin typeface="Cambria"/>
                          <a:ea typeface="Gungsuh"/>
                          <a:cs typeface="Arial"/>
                        </a:rPr>
                        <a:t>+ </a:t>
                      </a:r>
                      <a:r>
                        <a:rPr lang="en-GB" sz="2400" dirty="0" smtClean="0">
                          <a:latin typeface="Cambria"/>
                          <a:ea typeface="Gungsuh"/>
                          <a:cs typeface="Arial"/>
                        </a:rPr>
                        <a:t>secretion (competition</a:t>
                      </a:r>
                      <a:r>
                        <a:rPr lang="en-GB" sz="2400" dirty="0">
                          <a:latin typeface="Cambria"/>
                          <a:ea typeface="Gungsuh"/>
                          <a:cs typeface="Arial"/>
                        </a:rPr>
                        <a:t>).</a:t>
                      </a:r>
                      <a:endParaRPr lang="en-US" sz="2400" dirty="0">
                        <a:latin typeface="Times New Roman"/>
                        <a:ea typeface="Times New Roman"/>
                      </a:endParaRPr>
                    </a:p>
                  </a:txBody>
                  <a:tcPr marL="63623" marR="6362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735317">
                <a:tc>
                  <a:txBody>
                    <a:bodyPr/>
                    <a:lstStyle/>
                    <a:p>
                      <a:pPr marL="342900" lvl="0" indent="-342900" algn="ctr" rtl="0">
                        <a:lnSpc>
                          <a:spcPct val="90000"/>
                        </a:lnSpc>
                        <a:spcBef>
                          <a:spcPts val="0"/>
                        </a:spcBef>
                        <a:spcAft>
                          <a:spcPts val="600"/>
                        </a:spcAft>
                        <a:buFont typeface="+mj-lt"/>
                        <a:buNone/>
                        <a:tabLst>
                          <a:tab pos="-1676400" algn="r"/>
                          <a:tab pos="-1219200" algn="r"/>
                          <a:tab pos="291465" algn="l"/>
                        </a:tabLst>
                      </a:pPr>
                      <a:r>
                        <a:rPr lang="en-GB" sz="2400" b="1" dirty="0">
                          <a:latin typeface="Calibri"/>
                          <a:ea typeface="Gungsuh"/>
                          <a:cs typeface="Arial"/>
                        </a:rPr>
                        <a:t>↑</a:t>
                      </a:r>
                      <a:r>
                        <a:rPr lang="en-GB" sz="2400" dirty="0">
                          <a:latin typeface="Cambria"/>
                          <a:ea typeface="Gungsuh"/>
                          <a:cs typeface="Arial"/>
                        </a:rPr>
                        <a:t> Excretion of anions as </a:t>
                      </a:r>
                      <a:r>
                        <a:rPr lang="en-GB" sz="2400" b="1" dirty="0" err="1">
                          <a:latin typeface="Cambria"/>
                          <a:ea typeface="Gungsuh"/>
                          <a:cs typeface="Arial"/>
                        </a:rPr>
                        <a:t>Cl</a:t>
                      </a:r>
                      <a:r>
                        <a:rPr lang="en-GB" sz="2400" b="1" baseline="30000" dirty="0">
                          <a:latin typeface="Cambria"/>
                          <a:ea typeface="Gungsuh"/>
                          <a:cs typeface="Arial"/>
                        </a:rPr>
                        <a:t>-</a:t>
                      </a:r>
                      <a:r>
                        <a:rPr lang="en-GB" sz="2400" b="1" dirty="0">
                          <a:latin typeface="Cambria"/>
                          <a:ea typeface="Gungsuh"/>
                          <a:cs typeface="Arial"/>
                        </a:rPr>
                        <a:t>, HCO</a:t>
                      </a:r>
                      <a:r>
                        <a:rPr lang="en-GB" sz="2400" b="1" baseline="-25000" dirty="0">
                          <a:latin typeface="Cambria"/>
                          <a:ea typeface="Gungsuh"/>
                          <a:cs typeface="Arial"/>
                        </a:rPr>
                        <a:t>3</a:t>
                      </a:r>
                      <a:r>
                        <a:rPr lang="en-GB" sz="2400" b="1" baseline="30000" dirty="0">
                          <a:latin typeface="Cambria"/>
                          <a:ea typeface="Gungsuh"/>
                          <a:cs typeface="Arial"/>
                        </a:rPr>
                        <a:t>-</a:t>
                      </a:r>
                      <a:r>
                        <a:rPr lang="en-GB" sz="2400" b="1" dirty="0">
                          <a:latin typeface="Cambria"/>
                          <a:ea typeface="Gungsuh"/>
                          <a:cs typeface="Arial"/>
                        </a:rPr>
                        <a:t>.</a:t>
                      </a:r>
                      <a:endParaRPr lang="en-US" sz="2400" dirty="0">
                        <a:latin typeface="Times New Roman"/>
                        <a:ea typeface="Times New Roman"/>
                      </a:endParaRPr>
                    </a:p>
                  </a:txBody>
                  <a:tcPr marL="63623" marR="6362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342900" lvl="0" indent="-342900" algn="ctr" rtl="0">
                        <a:lnSpc>
                          <a:spcPct val="90000"/>
                        </a:lnSpc>
                        <a:spcBef>
                          <a:spcPts val="0"/>
                        </a:spcBef>
                        <a:spcAft>
                          <a:spcPts val="600"/>
                        </a:spcAft>
                        <a:buFont typeface="+mj-lt"/>
                        <a:buNone/>
                        <a:tabLst>
                          <a:tab pos="-1676400" algn="r"/>
                          <a:tab pos="-1219200" algn="r"/>
                          <a:tab pos="-1676400" algn="r"/>
                          <a:tab pos="-1219200" algn="r"/>
                          <a:tab pos="201930" algn="l"/>
                        </a:tabLst>
                      </a:pPr>
                      <a:r>
                        <a:rPr lang="en-GB" sz="2400" dirty="0" err="1" smtClean="0">
                          <a:latin typeface="Cambria"/>
                          <a:ea typeface="Gungsuh"/>
                          <a:cs typeface="Arial"/>
                        </a:rPr>
                        <a:t>Endothelins</a:t>
                      </a:r>
                      <a:r>
                        <a:rPr lang="en-GB" sz="2400" dirty="0" smtClean="0">
                          <a:latin typeface="Cambria"/>
                          <a:ea typeface="Gungsuh"/>
                          <a:cs typeface="Arial"/>
                        </a:rPr>
                        <a:t>, </a:t>
                      </a:r>
                      <a:r>
                        <a:rPr lang="en-GB" sz="2400" dirty="0">
                          <a:latin typeface="Cambria"/>
                          <a:ea typeface="Gungsuh"/>
                          <a:cs typeface="Arial"/>
                        </a:rPr>
                        <a:t>IL-1, PGE</a:t>
                      </a:r>
                      <a:r>
                        <a:rPr lang="en-GB" sz="2400" baseline="-25000" dirty="0">
                          <a:latin typeface="Cambria"/>
                          <a:ea typeface="Gungsuh"/>
                          <a:cs typeface="Arial"/>
                        </a:rPr>
                        <a:t>2</a:t>
                      </a:r>
                      <a:r>
                        <a:rPr lang="en-GB" sz="2400" dirty="0">
                          <a:latin typeface="Cambria"/>
                          <a:ea typeface="Gungsuh"/>
                          <a:cs typeface="Arial"/>
                        </a:rPr>
                        <a:t> &amp; </a:t>
                      </a:r>
                      <a:r>
                        <a:rPr lang="en-GB" sz="2400" dirty="0" smtClean="0">
                          <a:latin typeface="Cambria"/>
                          <a:ea typeface="Gungsuh"/>
                          <a:cs typeface="Arial"/>
                        </a:rPr>
                        <a:t>ANF.</a:t>
                      </a:r>
                      <a:endParaRPr lang="en-US" sz="2400" dirty="0">
                        <a:latin typeface="Times New Roman"/>
                        <a:ea typeface="Times New Roman"/>
                      </a:endParaRPr>
                    </a:p>
                  </a:txBody>
                  <a:tcPr marL="63623" marR="6362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2818FA"/>
          </a:solidFill>
        </p:spPr>
        <p:txBody>
          <a:bodyPr>
            <a:normAutofit fontScale="90000"/>
          </a:bodyPr>
          <a:lstStyle/>
          <a:p>
            <a:pPr marL="76200">
              <a:lnSpc>
                <a:spcPct val="140000"/>
              </a:lnSpc>
              <a:spcBef>
                <a:spcPts val="0"/>
              </a:spcBef>
              <a:tabLst>
                <a:tab pos="-1676400" algn="r"/>
                <a:tab pos="-1219200" algn="r"/>
              </a:tabLst>
            </a:pPr>
            <a:r>
              <a:rPr lang="en-GB" u="heavy" dirty="0">
                <a:solidFill>
                  <a:srgbClr val="FFFF00"/>
                </a:solidFill>
                <a:latin typeface="Arial Black"/>
                <a:ea typeface="Gungsuh"/>
              </a:rPr>
              <a:t>Renal Handling of Glucose</a:t>
            </a:r>
            <a:endParaRPr lang="en-US" sz="4000" dirty="0">
              <a:solidFill>
                <a:srgbClr val="FFFF00"/>
              </a:solidFill>
              <a:effectLst/>
              <a:latin typeface="Times New Roman"/>
              <a:ea typeface="Times New Roman"/>
            </a:endParaRPr>
          </a:p>
        </p:txBody>
      </p:sp>
      <p:sp>
        <p:nvSpPr>
          <p:cNvPr id="3" name="Content Placeholder 2"/>
          <p:cNvSpPr>
            <a:spLocks noGrp="1"/>
          </p:cNvSpPr>
          <p:nvPr>
            <p:ph idx="1"/>
          </p:nvPr>
        </p:nvSpPr>
        <p:spPr/>
        <p:txBody>
          <a:bodyPr>
            <a:normAutofit fontScale="85000" lnSpcReduction="10000"/>
          </a:bodyPr>
          <a:lstStyle/>
          <a:p>
            <a:pPr lvl="0" algn="justLow">
              <a:lnSpc>
                <a:spcPct val="140000"/>
              </a:lnSpc>
              <a:spcBef>
                <a:spcPts val="0"/>
              </a:spcBef>
              <a:buFont typeface="Times New Roman"/>
              <a:buChar char="-"/>
            </a:pPr>
            <a:r>
              <a:rPr lang="en-US" dirty="0">
                <a:latin typeface="Cambria"/>
                <a:ea typeface="Gungsuh"/>
              </a:rPr>
              <a:t>Glucose is “preferred fuel” for many tissues and “only fuel” for brain &amp; cornea.</a:t>
            </a:r>
            <a:endParaRPr lang="en-US" sz="2800" dirty="0">
              <a:latin typeface="Times New Roman"/>
              <a:ea typeface="Gungsuh"/>
            </a:endParaRPr>
          </a:p>
          <a:p>
            <a:pPr lvl="0" algn="just">
              <a:lnSpc>
                <a:spcPct val="140000"/>
              </a:lnSpc>
              <a:spcBef>
                <a:spcPts val="0"/>
              </a:spcBef>
              <a:buFont typeface="Times New Roman"/>
              <a:buChar char="-"/>
            </a:pPr>
            <a:r>
              <a:rPr lang="en-GB" dirty="0">
                <a:latin typeface="Cambria"/>
                <a:ea typeface="Gungsuh"/>
              </a:rPr>
              <a:t>Glucose is nearly </a:t>
            </a:r>
            <a:r>
              <a:rPr lang="en-GB" b="1" i="1" dirty="0">
                <a:latin typeface="Cambria"/>
                <a:ea typeface="Gungsuh"/>
              </a:rPr>
              <a:t>completely reabsorbed</a:t>
            </a:r>
            <a:r>
              <a:rPr lang="en-GB" dirty="0">
                <a:latin typeface="Cambria"/>
                <a:ea typeface="Gungsuh"/>
              </a:rPr>
              <a:t> </a:t>
            </a:r>
            <a:r>
              <a:rPr lang="en-GB" b="1" i="1" dirty="0">
                <a:latin typeface="Cambria"/>
                <a:ea typeface="Gungsuh"/>
              </a:rPr>
              <a:t>by PCT</a:t>
            </a:r>
            <a:r>
              <a:rPr lang="en-GB" dirty="0">
                <a:latin typeface="Cambria"/>
                <a:ea typeface="Gungsuh"/>
              </a:rPr>
              <a:t> (glucose clearance is nearly zero) &amp;</a:t>
            </a:r>
            <a:r>
              <a:rPr lang="en-US" dirty="0">
                <a:latin typeface="Cambria"/>
                <a:ea typeface="Gungsuh"/>
              </a:rPr>
              <a:t> only negligible</a:t>
            </a:r>
            <a:r>
              <a:rPr lang="en-US" dirty="0">
                <a:latin typeface="Times New Roman"/>
                <a:ea typeface="Gungsuh"/>
              </a:rPr>
              <a:t> milligrams may be found in urine over 24 hours.</a:t>
            </a:r>
            <a:endParaRPr lang="en-US" sz="2800" dirty="0">
              <a:latin typeface="Times New Roman"/>
              <a:ea typeface="Gungsuh"/>
            </a:endParaRPr>
          </a:p>
          <a:p>
            <a:pPr lvl="0" algn="just">
              <a:lnSpc>
                <a:spcPct val="140000"/>
              </a:lnSpc>
              <a:spcBef>
                <a:spcPts val="0"/>
              </a:spcBef>
              <a:buFont typeface="Times New Roman"/>
              <a:buChar char="-"/>
            </a:pPr>
            <a:r>
              <a:rPr lang="en-GB" b="1" u="heavy" dirty="0">
                <a:latin typeface="Bookman Old Style"/>
                <a:ea typeface="Gungsuh"/>
              </a:rPr>
              <a:t>Mechanism</a:t>
            </a:r>
            <a:r>
              <a:rPr lang="en-GB" b="1" dirty="0">
                <a:latin typeface="Bookman Old Style"/>
                <a:ea typeface="Gungsuh"/>
              </a:rPr>
              <a:t>:</a:t>
            </a:r>
            <a:r>
              <a:rPr lang="en-GB" b="1" dirty="0">
                <a:latin typeface="Cambria"/>
                <a:ea typeface="Gungsuh"/>
              </a:rPr>
              <a:t> </a:t>
            </a:r>
            <a:r>
              <a:rPr lang="en-GB" b="1" u="sng" dirty="0">
                <a:latin typeface="Cambria"/>
                <a:ea typeface="Gungsuh"/>
              </a:rPr>
              <a:t>reabsorbed by Secondary active transport (= co-transport mech.)</a:t>
            </a:r>
            <a:r>
              <a:rPr lang="en-GB" u="sng" dirty="0">
                <a:latin typeface="Cambria"/>
                <a:ea typeface="Gungsuh"/>
              </a:rPr>
              <a:t> </a:t>
            </a:r>
            <a:r>
              <a:rPr lang="en-GB" b="1" u="sng" dirty="0">
                <a:latin typeface="Cambria"/>
                <a:ea typeface="Gungsuh"/>
              </a:rPr>
              <a:t>coupled with Na</a:t>
            </a:r>
            <a:r>
              <a:rPr lang="en-GB" b="1" u="sng" baseline="30000" dirty="0">
                <a:latin typeface="Cambria"/>
                <a:ea typeface="Gungsuh"/>
              </a:rPr>
              <a:t>+</a:t>
            </a:r>
            <a:r>
              <a:rPr lang="en-GB" b="1" u="sng" dirty="0">
                <a:latin typeface="Cambria"/>
                <a:ea typeface="Gungsuh"/>
              </a:rPr>
              <a:t> reabsorption in the first half of PCT.</a:t>
            </a:r>
            <a:endParaRPr lang="en-US" sz="2800" dirty="0">
              <a:latin typeface="Times New Roman"/>
              <a:ea typeface="Gungsuh"/>
            </a:endParaRPr>
          </a:p>
          <a:p>
            <a:endParaRPr lang="ar-SA" dirty="0"/>
          </a:p>
        </p:txBody>
      </p:sp>
    </p:spTree>
    <p:extLst>
      <p:ext uri="{BB962C8B-B14F-4D97-AF65-F5344CB8AC3E}">
        <p14:creationId xmlns:p14="http://schemas.microsoft.com/office/powerpoint/2010/main" val="20002251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2818FA"/>
          </a:solidFill>
        </p:spPr>
        <p:txBody>
          <a:bodyPr>
            <a:normAutofit fontScale="90000"/>
          </a:bodyPr>
          <a:lstStyle/>
          <a:p>
            <a:pPr marL="76200">
              <a:lnSpc>
                <a:spcPct val="140000"/>
              </a:lnSpc>
              <a:spcBef>
                <a:spcPts val="0"/>
              </a:spcBef>
              <a:tabLst>
                <a:tab pos="-1676400" algn="r"/>
                <a:tab pos="-1219200" algn="r"/>
              </a:tabLst>
            </a:pPr>
            <a:r>
              <a:rPr lang="en-GB" u="heavy" dirty="0">
                <a:solidFill>
                  <a:srgbClr val="FFFF00"/>
                </a:solidFill>
                <a:latin typeface="Arial Black"/>
                <a:ea typeface="Gungsuh"/>
              </a:rPr>
              <a:t>Renal Handling of Glucose</a:t>
            </a:r>
            <a:endParaRPr lang="en-US" sz="4000" dirty="0">
              <a:solidFill>
                <a:srgbClr val="FFFF00"/>
              </a:solidFill>
              <a:effectLst/>
              <a:latin typeface="Times New Roman"/>
              <a:ea typeface="Times New Roman"/>
            </a:endParaRPr>
          </a:p>
        </p:txBody>
      </p:sp>
      <p:sp>
        <p:nvSpPr>
          <p:cNvPr id="3" name="Content Placeholder 2"/>
          <p:cNvSpPr>
            <a:spLocks noGrp="1"/>
          </p:cNvSpPr>
          <p:nvPr>
            <p:ph idx="1"/>
          </p:nvPr>
        </p:nvSpPr>
        <p:spPr>
          <a:xfrm>
            <a:off x="457200" y="1570037"/>
            <a:ext cx="8229600" cy="5287963"/>
          </a:xfrm>
        </p:spPr>
        <p:txBody>
          <a:bodyPr>
            <a:normAutofit fontScale="62500" lnSpcReduction="20000"/>
          </a:bodyPr>
          <a:lstStyle/>
          <a:p>
            <a:pPr lvl="0" algn="just">
              <a:lnSpc>
                <a:spcPct val="140000"/>
              </a:lnSpc>
              <a:spcBef>
                <a:spcPts val="0"/>
              </a:spcBef>
              <a:buFont typeface="+mj-lt"/>
              <a:buAutoNum type="arabicPeriod"/>
            </a:pPr>
            <a:r>
              <a:rPr lang="en-GB" sz="4000" b="1" u="heavy" dirty="0">
                <a:latin typeface="Cambria"/>
                <a:ea typeface="Gungsuh"/>
              </a:rPr>
              <a:t>At luminal border:</a:t>
            </a:r>
            <a:endParaRPr lang="en-US" sz="4000" dirty="0">
              <a:latin typeface="Times New Roman"/>
              <a:ea typeface="SimSun"/>
            </a:endParaRPr>
          </a:p>
          <a:p>
            <a:pPr lvl="0" algn="just">
              <a:lnSpc>
                <a:spcPct val="140000"/>
              </a:lnSpc>
              <a:spcBef>
                <a:spcPts val="0"/>
              </a:spcBef>
              <a:buFont typeface="Times New Roman"/>
              <a:buChar char="-"/>
            </a:pPr>
            <a:r>
              <a:rPr lang="en-GB" sz="4000" dirty="0">
                <a:latin typeface="Cambria"/>
                <a:ea typeface="Gungsuh"/>
              </a:rPr>
              <a:t>Common carrier</a:t>
            </a:r>
            <a:r>
              <a:rPr lang="en-GB" sz="4000" dirty="0">
                <a:latin typeface="Times New Roman"/>
                <a:ea typeface="Gungsuh"/>
              </a:rPr>
              <a:t> (</a:t>
            </a:r>
            <a:r>
              <a:rPr lang="en-GB" sz="4000" b="1" dirty="0">
                <a:latin typeface="Cambria"/>
                <a:ea typeface="Gungsuh"/>
              </a:rPr>
              <a:t>SGLT2 = </a:t>
            </a:r>
            <a:r>
              <a:rPr lang="en-GB" sz="4000" b="1" u="heavy" dirty="0">
                <a:latin typeface="Cambria"/>
                <a:ea typeface="Gungsuh"/>
              </a:rPr>
              <a:t>S</a:t>
            </a:r>
            <a:r>
              <a:rPr lang="en-GB" sz="4000" dirty="0">
                <a:latin typeface="Cambria"/>
                <a:ea typeface="Gungsuh"/>
              </a:rPr>
              <a:t>odium- Dependent</a:t>
            </a:r>
            <a:r>
              <a:rPr lang="en-GB" sz="4000" b="1" dirty="0">
                <a:latin typeface="Cambria"/>
                <a:ea typeface="Gungsuh"/>
              </a:rPr>
              <a:t> </a:t>
            </a:r>
            <a:r>
              <a:rPr lang="en-GB" sz="4000" b="1" u="heavy" dirty="0">
                <a:latin typeface="Cambria"/>
                <a:ea typeface="Gungsuh"/>
              </a:rPr>
              <a:t>Gl</a:t>
            </a:r>
            <a:r>
              <a:rPr lang="en-GB" sz="4000" dirty="0">
                <a:latin typeface="Cambria"/>
                <a:ea typeface="Gungsuh"/>
              </a:rPr>
              <a:t>ucose</a:t>
            </a:r>
            <a:r>
              <a:rPr lang="en-GB" sz="4000" b="1" dirty="0">
                <a:latin typeface="Cambria"/>
                <a:ea typeface="Gungsuh"/>
              </a:rPr>
              <a:t> </a:t>
            </a:r>
            <a:r>
              <a:rPr lang="en-GB" sz="4000" b="1" u="heavy" dirty="0">
                <a:latin typeface="Cambria"/>
                <a:ea typeface="Gungsuh"/>
              </a:rPr>
              <a:t>T</a:t>
            </a:r>
            <a:r>
              <a:rPr lang="en-GB" sz="4000" dirty="0">
                <a:latin typeface="Cambria"/>
                <a:ea typeface="Gungsuh"/>
              </a:rPr>
              <a:t>ransporter) binds both Na</a:t>
            </a:r>
            <a:r>
              <a:rPr lang="en-GB" sz="4000" baseline="30000" dirty="0">
                <a:latin typeface="Cambria"/>
                <a:ea typeface="Gungsuh"/>
              </a:rPr>
              <a:t>+</a:t>
            </a:r>
            <a:r>
              <a:rPr lang="en-GB" sz="4000" dirty="0">
                <a:latin typeface="Cambria"/>
                <a:ea typeface="Gungsuh"/>
              </a:rPr>
              <a:t> &amp; glucose.</a:t>
            </a:r>
            <a:endParaRPr lang="en-US" sz="4000" dirty="0">
              <a:latin typeface="Times New Roman"/>
              <a:ea typeface="SimSun"/>
            </a:endParaRPr>
          </a:p>
          <a:p>
            <a:pPr lvl="0" algn="just">
              <a:lnSpc>
                <a:spcPct val="140000"/>
              </a:lnSpc>
              <a:spcBef>
                <a:spcPts val="0"/>
              </a:spcBef>
              <a:buFont typeface="Times New Roman"/>
              <a:buChar char="-"/>
            </a:pPr>
            <a:r>
              <a:rPr lang="en-GB" sz="4000" b="1" dirty="0">
                <a:latin typeface="Cambria"/>
                <a:ea typeface="Gungsuh"/>
              </a:rPr>
              <a:t>Na</a:t>
            </a:r>
            <a:r>
              <a:rPr lang="en-GB" sz="4000" b="1" baseline="30000" dirty="0">
                <a:latin typeface="Cambria"/>
                <a:ea typeface="Gungsuh"/>
              </a:rPr>
              <a:t>+</a:t>
            </a:r>
            <a:r>
              <a:rPr lang="en-GB" sz="4000" dirty="0">
                <a:latin typeface="Cambria"/>
                <a:ea typeface="Gungsuh"/>
              </a:rPr>
              <a:t> diffuses to inside cell along electro chemical gradient. </a:t>
            </a:r>
            <a:endParaRPr lang="en-US" sz="4000" dirty="0">
              <a:latin typeface="Times New Roman"/>
              <a:ea typeface="SimSun"/>
            </a:endParaRPr>
          </a:p>
          <a:p>
            <a:pPr lvl="0" algn="just">
              <a:lnSpc>
                <a:spcPct val="140000"/>
              </a:lnSpc>
              <a:spcBef>
                <a:spcPts val="0"/>
              </a:spcBef>
              <a:buFont typeface="Times New Roman"/>
              <a:buChar char="-"/>
            </a:pPr>
            <a:r>
              <a:rPr lang="en-GB" sz="4000" b="1" dirty="0">
                <a:latin typeface="Cambria"/>
                <a:ea typeface="Gungsuh"/>
              </a:rPr>
              <a:t>Glucose</a:t>
            </a:r>
            <a:r>
              <a:rPr lang="en-GB" sz="4000" dirty="0">
                <a:latin typeface="Cambria"/>
                <a:ea typeface="Gungsuh"/>
              </a:rPr>
              <a:t> is carried into cell actively against concentration gradient.</a:t>
            </a:r>
            <a:endParaRPr lang="en-US" sz="4000" dirty="0">
              <a:latin typeface="Times New Roman"/>
              <a:ea typeface="SimSun"/>
            </a:endParaRPr>
          </a:p>
          <a:p>
            <a:pPr lvl="0" algn="just">
              <a:lnSpc>
                <a:spcPct val="140000"/>
              </a:lnSpc>
              <a:spcBef>
                <a:spcPts val="0"/>
              </a:spcBef>
              <a:buFont typeface="Times New Roman"/>
              <a:buChar char="-"/>
            </a:pPr>
            <a:r>
              <a:rPr lang="en-GB" sz="4000" dirty="0">
                <a:latin typeface="Cambria"/>
                <a:ea typeface="Gungsuh"/>
              </a:rPr>
              <a:t>Energy needed for this transport is derived from energy released by Na</a:t>
            </a:r>
            <a:r>
              <a:rPr lang="en-GB" sz="4000" baseline="30000" dirty="0">
                <a:latin typeface="Cambria"/>
                <a:ea typeface="Gungsuh"/>
              </a:rPr>
              <a:t>+</a:t>
            </a:r>
            <a:r>
              <a:rPr lang="en-GB" sz="4000" dirty="0">
                <a:latin typeface="Cambria"/>
                <a:ea typeface="Gungsuh"/>
              </a:rPr>
              <a:t>- K</a:t>
            </a:r>
            <a:r>
              <a:rPr lang="en-GB" sz="4000" baseline="30000" dirty="0">
                <a:latin typeface="Cambria"/>
                <a:ea typeface="Gungsuh"/>
              </a:rPr>
              <a:t>+</a:t>
            </a:r>
            <a:r>
              <a:rPr lang="en-GB" sz="4000" dirty="0">
                <a:latin typeface="Cambria"/>
                <a:ea typeface="Gungsuh"/>
              </a:rPr>
              <a:t> ATPase at </a:t>
            </a:r>
            <a:r>
              <a:rPr lang="en-GB" sz="4000" dirty="0" err="1">
                <a:latin typeface="Cambria"/>
                <a:ea typeface="Gungsuh"/>
              </a:rPr>
              <a:t>basalateral</a:t>
            </a:r>
            <a:r>
              <a:rPr lang="en-GB" sz="4000" dirty="0">
                <a:latin typeface="Cambria"/>
                <a:ea typeface="Gungsuh"/>
              </a:rPr>
              <a:t> border of cells. </a:t>
            </a:r>
            <a:endParaRPr lang="en-US" sz="4000" dirty="0">
              <a:latin typeface="Times New Roman"/>
              <a:ea typeface="SimSun"/>
            </a:endParaRPr>
          </a:p>
          <a:p>
            <a:pPr lvl="0" algn="just">
              <a:lnSpc>
                <a:spcPct val="140000"/>
              </a:lnSpc>
              <a:spcBef>
                <a:spcPts val="0"/>
              </a:spcBef>
              <a:buFont typeface="Times New Roman"/>
              <a:buChar char="-"/>
            </a:pPr>
            <a:r>
              <a:rPr lang="en-GB" sz="4000" b="1" dirty="0">
                <a:latin typeface="Cambria"/>
                <a:ea typeface="Gungsuh"/>
              </a:rPr>
              <a:t>Insulin</a:t>
            </a:r>
            <a:r>
              <a:rPr lang="en-GB" sz="4000" dirty="0">
                <a:latin typeface="Cambria"/>
                <a:ea typeface="Gungsuh"/>
              </a:rPr>
              <a:t> is </a:t>
            </a:r>
            <a:r>
              <a:rPr lang="en-GB" sz="4000" b="1" dirty="0">
                <a:latin typeface="Cambria"/>
                <a:ea typeface="Gungsuh"/>
              </a:rPr>
              <a:t>not </a:t>
            </a:r>
            <a:r>
              <a:rPr lang="en-GB" sz="4000" dirty="0">
                <a:latin typeface="Cambria"/>
                <a:ea typeface="Gungsuh"/>
              </a:rPr>
              <a:t>essential for glucose transport in </a:t>
            </a:r>
            <a:r>
              <a:rPr lang="en-GB" sz="4000" b="1" dirty="0">
                <a:latin typeface="Cambria"/>
                <a:ea typeface="Gungsuh"/>
              </a:rPr>
              <a:t>PCT</a:t>
            </a:r>
            <a:r>
              <a:rPr lang="en-GB" sz="4000" dirty="0">
                <a:latin typeface="Cambria"/>
                <a:ea typeface="Gungsuh"/>
              </a:rPr>
              <a:t>.</a:t>
            </a:r>
            <a:endParaRPr lang="en-US" sz="4000" dirty="0">
              <a:latin typeface="Times New Roman"/>
              <a:ea typeface="SimSun"/>
            </a:endParaRPr>
          </a:p>
          <a:p>
            <a:endParaRPr lang="ar-SA" dirty="0"/>
          </a:p>
        </p:txBody>
      </p:sp>
    </p:spTree>
    <p:extLst>
      <p:ext uri="{BB962C8B-B14F-4D97-AF65-F5344CB8AC3E}">
        <p14:creationId xmlns:p14="http://schemas.microsoft.com/office/powerpoint/2010/main" val="11515764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2818FA"/>
          </a:solidFill>
        </p:spPr>
        <p:txBody>
          <a:bodyPr>
            <a:normAutofit fontScale="90000"/>
          </a:bodyPr>
          <a:lstStyle/>
          <a:p>
            <a:pPr marL="76200">
              <a:lnSpc>
                <a:spcPct val="140000"/>
              </a:lnSpc>
              <a:spcBef>
                <a:spcPts val="0"/>
              </a:spcBef>
              <a:tabLst>
                <a:tab pos="-1676400" algn="r"/>
                <a:tab pos="-1219200" algn="r"/>
              </a:tabLst>
            </a:pPr>
            <a:r>
              <a:rPr lang="en-GB" u="heavy" dirty="0">
                <a:solidFill>
                  <a:srgbClr val="FFFF00"/>
                </a:solidFill>
                <a:latin typeface="Arial Black"/>
                <a:ea typeface="Gungsuh"/>
              </a:rPr>
              <a:t>Renal Handling of Glucose</a:t>
            </a:r>
            <a:endParaRPr lang="en-US" sz="4000" dirty="0">
              <a:solidFill>
                <a:srgbClr val="FFFF00"/>
              </a:solidFill>
              <a:effectLst/>
              <a:latin typeface="Times New Roman"/>
              <a:ea typeface="Times New Roman"/>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116832474"/>
              </p:ext>
            </p:extLst>
          </p:nvPr>
        </p:nvGraphicFramePr>
        <p:xfrm>
          <a:off x="304800" y="4117610"/>
          <a:ext cx="8534400" cy="2048256"/>
        </p:xfrm>
        <a:graphic>
          <a:graphicData uri="http://schemas.openxmlformats.org/drawingml/2006/table">
            <a:tbl>
              <a:tblPr/>
              <a:tblGrid>
                <a:gridCol w="8534400"/>
              </a:tblGrid>
              <a:tr h="1371599">
                <a:tc>
                  <a:txBody>
                    <a:bodyPr/>
                    <a:lstStyle/>
                    <a:p>
                      <a:pPr marL="0" marR="0" algn="just" rtl="0">
                        <a:lnSpc>
                          <a:spcPct val="140000"/>
                        </a:lnSpc>
                        <a:spcBef>
                          <a:spcPts val="0"/>
                        </a:spcBef>
                        <a:spcAft>
                          <a:spcPts val="0"/>
                        </a:spcAft>
                      </a:pPr>
                      <a:r>
                        <a:rPr lang="en-GB" sz="2400" b="1" dirty="0">
                          <a:effectLst/>
                          <a:latin typeface="Cambria"/>
                          <a:ea typeface="Gungsuh"/>
                        </a:rPr>
                        <a:t>N.B.</a:t>
                      </a:r>
                      <a:r>
                        <a:rPr lang="en-GB" sz="2400" dirty="0">
                          <a:effectLst/>
                          <a:latin typeface="Cambria"/>
                          <a:ea typeface="Gungsuh"/>
                        </a:rPr>
                        <a:t> Glucose reabsorption is inhibited by </a:t>
                      </a:r>
                      <a:r>
                        <a:rPr lang="en-GB" sz="2400" b="1" i="1" dirty="0" err="1">
                          <a:effectLst/>
                          <a:latin typeface="Cambria"/>
                          <a:ea typeface="Gungsuh"/>
                        </a:rPr>
                        <a:t>Phlorizin</a:t>
                      </a:r>
                      <a:r>
                        <a:rPr lang="en-GB" sz="2400" dirty="0">
                          <a:effectLst/>
                          <a:latin typeface="Cambria"/>
                          <a:ea typeface="Gungsuh"/>
                        </a:rPr>
                        <a:t> that competes with glucose </a:t>
                      </a:r>
                      <a:endParaRPr lang="en-US" sz="2400" dirty="0">
                        <a:effectLst/>
                        <a:latin typeface="Times New Roman"/>
                        <a:ea typeface="SimSun"/>
                      </a:endParaRPr>
                    </a:p>
                    <a:p>
                      <a:pPr marL="0" marR="0" algn="just" rtl="0">
                        <a:lnSpc>
                          <a:spcPct val="140000"/>
                        </a:lnSpc>
                        <a:spcBef>
                          <a:spcPts val="0"/>
                        </a:spcBef>
                        <a:spcAft>
                          <a:spcPts val="0"/>
                        </a:spcAft>
                      </a:pPr>
                      <a:r>
                        <a:rPr lang="en-GB" sz="2400" dirty="0">
                          <a:effectLst/>
                          <a:latin typeface="Cambria"/>
                          <a:ea typeface="Gungsuh"/>
                        </a:rPr>
                        <a:t>For carrier</a:t>
                      </a:r>
                      <a:r>
                        <a:rPr lang="en-GB" sz="2400" b="1" dirty="0">
                          <a:effectLst/>
                          <a:latin typeface="Cambria"/>
                          <a:ea typeface="Gungsuh"/>
                        </a:rPr>
                        <a:t> (SGLT)</a:t>
                      </a:r>
                      <a:r>
                        <a:rPr lang="en-GB" sz="2400" dirty="0">
                          <a:effectLst/>
                          <a:latin typeface="Cambria"/>
                          <a:ea typeface="Gungsuh"/>
                        </a:rPr>
                        <a:t> &amp; </a:t>
                      </a:r>
                      <a:r>
                        <a:rPr lang="en-GB" sz="2400" b="1" i="1" dirty="0" err="1">
                          <a:effectLst/>
                          <a:latin typeface="Cambria"/>
                          <a:ea typeface="Gungsuh"/>
                        </a:rPr>
                        <a:t>Oubain</a:t>
                      </a:r>
                      <a:r>
                        <a:rPr lang="en-GB" sz="2400" dirty="0">
                          <a:effectLst/>
                          <a:latin typeface="Cambria"/>
                          <a:ea typeface="Gungsuh"/>
                        </a:rPr>
                        <a:t> that blocks Na</a:t>
                      </a:r>
                      <a:r>
                        <a:rPr lang="en-GB" sz="2400" baseline="30000" dirty="0">
                          <a:effectLst/>
                          <a:latin typeface="Cambria"/>
                          <a:ea typeface="Gungsuh"/>
                        </a:rPr>
                        <a:t>+</a:t>
                      </a:r>
                      <a:r>
                        <a:rPr lang="en-GB" sz="2400" dirty="0">
                          <a:effectLst/>
                          <a:latin typeface="Cambria"/>
                          <a:ea typeface="Gungsuh"/>
                        </a:rPr>
                        <a:t>- K</a:t>
                      </a:r>
                      <a:r>
                        <a:rPr lang="en-GB" sz="2400" baseline="30000" dirty="0">
                          <a:effectLst/>
                          <a:latin typeface="Cambria"/>
                          <a:ea typeface="Gungsuh"/>
                        </a:rPr>
                        <a:t>+</a:t>
                      </a:r>
                      <a:r>
                        <a:rPr lang="en-GB" sz="2400" dirty="0">
                          <a:effectLst/>
                          <a:latin typeface="Cambria"/>
                          <a:ea typeface="Gungsuh"/>
                        </a:rPr>
                        <a:t> ATPase </a:t>
                      </a:r>
                      <a:r>
                        <a:rPr lang="en-GB" sz="2400" b="1" dirty="0">
                          <a:effectLst/>
                          <a:latin typeface="Cambria"/>
                          <a:ea typeface="Gungsuh"/>
                          <a:sym typeface="Wingdings"/>
                        </a:rPr>
                        <a:t></a:t>
                      </a:r>
                      <a:r>
                        <a:rPr lang="en-GB" sz="2400" b="1" dirty="0">
                          <a:effectLst/>
                          <a:latin typeface="Cambria"/>
                          <a:ea typeface="Gungsuh"/>
                        </a:rPr>
                        <a:t> </a:t>
                      </a:r>
                      <a:r>
                        <a:rPr lang="en-GB" sz="2400" b="1" dirty="0" err="1">
                          <a:effectLst/>
                          <a:latin typeface="Cambria"/>
                          <a:ea typeface="Gungsuh"/>
                        </a:rPr>
                        <a:t>Glucosuria</a:t>
                      </a:r>
                      <a:r>
                        <a:rPr lang="en-GB" sz="2400" b="1" dirty="0">
                          <a:effectLst/>
                          <a:latin typeface="Cambria"/>
                          <a:ea typeface="Gungsuh"/>
                        </a:rPr>
                        <a:t>.</a:t>
                      </a:r>
                      <a:endParaRPr lang="en-US" sz="2400" dirty="0">
                        <a:effectLst/>
                        <a:latin typeface="Times New Roman"/>
                        <a:ea typeface="SimSun"/>
                      </a:endParaRPr>
                    </a:p>
                  </a:txBody>
                  <a:tcPr marL="68580" marR="6858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bl>
          </a:graphicData>
        </a:graphic>
      </p:graphicFrame>
      <p:sp>
        <p:nvSpPr>
          <p:cNvPr id="7" name="Rectangle 2"/>
          <p:cNvSpPr>
            <a:spLocks noChangeArrowheads="1"/>
          </p:cNvSpPr>
          <p:nvPr/>
        </p:nvSpPr>
        <p:spPr bwMode="auto">
          <a:xfrm>
            <a:off x="304800" y="1701168"/>
            <a:ext cx="8686800" cy="218521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algn="r" rtl="1" fontAlgn="base">
              <a:spcBef>
                <a:spcPct val="0"/>
              </a:spcBef>
              <a:spcAft>
                <a:spcPct val="0"/>
              </a:spcAft>
              <a:defRPr>
                <a:solidFill>
                  <a:schemeClr val="tx1"/>
                </a:solidFill>
                <a:latin typeface="Arial" pitchFamily="34" charset="0"/>
                <a:cs typeface="Arial" pitchFamily="34" charset="0"/>
              </a:defRPr>
            </a:lvl1pPr>
            <a:lvl2pPr algn="r" rtl="1" fontAlgn="base">
              <a:spcBef>
                <a:spcPct val="0"/>
              </a:spcBef>
              <a:spcAft>
                <a:spcPct val="0"/>
              </a:spcAft>
              <a:defRPr>
                <a:solidFill>
                  <a:schemeClr val="tx1"/>
                </a:solidFill>
                <a:latin typeface="Arial" pitchFamily="34" charset="0"/>
                <a:cs typeface="Arial" pitchFamily="34" charset="0"/>
              </a:defRPr>
            </a:lvl2pPr>
            <a:lvl3pPr algn="r" rtl="1" fontAlgn="base">
              <a:spcBef>
                <a:spcPct val="0"/>
              </a:spcBef>
              <a:spcAft>
                <a:spcPct val="0"/>
              </a:spcAft>
              <a:defRPr>
                <a:solidFill>
                  <a:schemeClr val="tx1"/>
                </a:solidFill>
                <a:latin typeface="Arial" pitchFamily="34" charset="0"/>
                <a:cs typeface="Arial" pitchFamily="34" charset="0"/>
              </a:defRPr>
            </a:lvl3pPr>
            <a:lvl4pPr algn="r" rtl="1" fontAlgn="base">
              <a:spcBef>
                <a:spcPct val="0"/>
              </a:spcBef>
              <a:spcAft>
                <a:spcPct val="0"/>
              </a:spcAft>
              <a:defRPr>
                <a:solidFill>
                  <a:schemeClr val="tx1"/>
                </a:solidFill>
                <a:latin typeface="Arial" pitchFamily="34" charset="0"/>
                <a:cs typeface="Arial" pitchFamily="34" charset="0"/>
              </a:defRPr>
            </a:lvl4pPr>
            <a:lvl5pPr algn="r" rtl="1" fontAlgn="base">
              <a:spcBef>
                <a:spcPct val="0"/>
              </a:spcBef>
              <a:spcAft>
                <a:spcPct val="0"/>
              </a:spcAft>
              <a:defRPr>
                <a:solidFill>
                  <a:schemeClr val="tx1"/>
                </a:solidFill>
                <a:latin typeface="Arial" pitchFamily="34" charset="0"/>
                <a:cs typeface="Arial" pitchFamily="34" charset="0"/>
              </a:defRPr>
            </a:lvl5pPr>
            <a:lvl6pPr algn="r" rtl="1" fontAlgn="base">
              <a:spcBef>
                <a:spcPct val="0"/>
              </a:spcBef>
              <a:spcAft>
                <a:spcPct val="0"/>
              </a:spcAft>
              <a:defRPr>
                <a:solidFill>
                  <a:schemeClr val="tx1"/>
                </a:solidFill>
                <a:latin typeface="Arial" pitchFamily="34" charset="0"/>
                <a:cs typeface="Arial" pitchFamily="34" charset="0"/>
              </a:defRPr>
            </a:lvl6pPr>
            <a:lvl7pPr algn="r" rtl="1" fontAlgn="base">
              <a:spcBef>
                <a:spcPct val="0"/>
              </a:spcBef>
              <a:spcAft>
                <a:spcPct val="0"/>
              </a:spcAft>
              <a:defRPr>
                <a:solidFill>
                  <a:schemeClr val="tx1"/>
                </a:solidFill>
                <a:latin typeface="Arial" pitchFamily="34" charset="0"/>
                <a:cs typeface="Arial" pitchFamily="34" charset="0"/>
              </a:defRPr>
            </a:lvl7pPr>
            <a:lvl8pPr algn="r" rtl="1" fontAlgn="base">
              <a:spcBef>
                <a:spcPct val="0"/>
              </a:spcBef>
              <a:spcAft>
                <a:spcPct val="0"/>
              </a:spcAft>
              <a:defRPr>
                <a:solidFill>
                  <a:schemeClr val="tx1"/>
                </a:solidFill>
                <a:latin typeface="Arial" pitchFamily="34" charset="0"/>
                <a:cs typeface="Arial" pitchFamily="34" charset="0"/>
              </a:defRPr>
            </a:lvl8pPr>
            <a:lvl9pPr algn="r" rtl="1"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50000"/>
              </a:lnSpc>
              <a:spcBef>
                <a:spcPct val="0"/>
              </a:spcBef>
              <a:spcAft>
                <a:spcPct val="0"/>
              </a:spcAft>
              <a:buClrTx/>
              <a:buSzTx/>
              <a:buFontTx/>
              <a:buChar char="•"/>
              <a:tabLst/>
            </a:pPr>
            <a:r>
              <a:rPr kumimoji="0" lang="en-GB" altLang="zh-CN" sz="2400" b="1" i="0" u="sng" strike="noStrike" cap="none" normalizeH="0" baseline="0" dirty="0" smtClean="0">
                <a:ln>
                  <a:noFill/>
                </a:ln>
                <a:solidFill>
                  <a:schemeClr val="tx1"/>
                </a:solidFill>
                <a:effectLst/>
                <a:latin typeface="Cambria" pitchFamily="18" charset="0"/>
                <a:ea typeface="Gungsuh" pitchFamily="18" charset="-127"/>
                <a:cs typeface="Times New Roman" pitchFamily="18" charset="0"/>
              </a:rPr>
              <a:t>At basolateral border:</a:t>
            </a:r>
            <a:endParaRPr kumimoji="0" lang="en-US" altLang="zh-CN" sz="24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50000"/>
              </a:lnSpc>
              <a:spcBef>
                <a:spcPct val="0"/>
              </a:spcBef>
              <a:spcAft>
                <a:spcPct val="0"/>
              </a:spcAft>
              <a:buClrTx/>
              <a:buSzTx/>
              <a:buFontTx/>
              <a:buChar char="•"/>
              <a:tabLst/>
            </a:pPr>
            <a:r>
              <a:rPr kumimoji="0" lang="en-GB" altLang="zh-CN" sz="2400" b="0" i="0" u="none" strike="noStrike" cap="none" normalizeH="0" baseline="0" dirty="0" smtClean="0">
                <a:ln>
                  <a:noFill/>
                </a:ln>
                <a:solidFill>
                  <a:schemeClr val="tx1"/>
                </a:solidFill>
                <a:effectLst/>
                <a:latin typeface="Cambria" pitchFamily="18" charset="0"/>
                <a:ea typeface="Gungsuh" pitchFamily="18" charset="-127"/>
                <a:cs typeface="Times New Roman" pitchFamily="18" charset="0"/>
              </a:rPr>
              <a:t>Glucose is </a:t>
            </a:r>
            <a:r>
              <a:rPr kumimoji="0" lang="en-GB" altLang="zh-CN" sz="2400" b="1" i="1" u="none" strike="noStrike" cap="none" normalizeH="0" baseline="0" dirty="0" smtClean="0">
                <a:ln>
                  <a:noFill/>
                </a:ln>
                <a:solidFill>
                  <a:schemeClr val="tx1"/>
                </a:solidFill>
                <a:effectLst/>
                <a:latin typeface="Cambria" pitchFamily="18" charset="0"/>
                <a:ea typeface="Gungsuh" pitchFamily="18" charset="-127"/>
                <a:cs typeface="Times New Roman" pitchFamily="18" charset="0"/>
              </a:rPr>
              <a:t>passively </a:t>
            </a:r>
            <a:r>
              <a:rPr kumimoji="0" lang="en-GB" altLang="zh-CN" sz="2400" b="0" i="0" u="none" strike="noStrike" cap="none" normalizeH="0" baseline="0" dirty="0" smtClean="0">
                <a:ln>
                  <a:noFill/>
                </a:ln>
                <a:solidFill>
                  <a:schemeClr val="tx1"/>
                </a:solidFill>
                <a:effectLst/>
                <a:latin typeface="Cambria" pitchFamily="18" charset="0"/>
                <a:ea typeface="Gungsuh" pitchFamily="18" charset="-127"/>
                <a:cs typeface="Times New Roman" pitchFamily="18" charset="0"/>
              </a:rPr>
              <a:t>transported into </a:t>
            </a:r>
            <a:r>
              <a:rPr kumimoji="0" lang="en-GB" altLang="zh-CN" sz="2400" b="0" i="0" u="none" strike="noStrike" cap="none" normalizeH="0" baseline="0" dirty="0" err="1" smtClean="0">
                <a:ln>
                  <a:noFill/>
                </a:ln>
                <a:solidFill>
                  <a:schemeClr val="tx1"/>
                </a:solidFill>
                <a:effectLst/>
                <a:latin typeface="Cambria" pitchFamily="18" charset="0"/>
                <a:ea typeface="Gungsuh" pitchFamily="18" charset="-127"/>
                <a:cs typeface="Times New Roman" pitchFamily="18" charset="0"/>
              </a:rPr>
              <a:t>interstitium</a:t>
            </a:r>
            <a:r>
              <a:rPr kumimoji="0" lang="en-GB" altLang="zh-CN" sz="2400" b="0" i="0" u="none" strike="noStrike" cap="none" normalizeH="0" baseline="0" dirty="0" smtClean="0">
                <a:ln>
                  <a:noFill/>
                </a:ln>
                <a:solidFill>
                  <a:schemeClr val="tx1"/>
                </a:solidFill>
                <a:effectLst/>
                <a:latin typeface="Cambria" pitchFamily="18" charset="0"/>
                <a:ea typeface="Gungsuh" pitchFamily="18" charset="-127"/>
                <a:cs typeface="Times New Roman" pitchFamily="18" charset="0"/>
              </a:rPr>
              <a:t> by </a:t>
            </a:r>
            <a:r>
              <a:rPr kumimoji="0" lang="en-GB" altLang="zh-CN" sz="2400" b="1" i="1" u="none" strike="noStrike" cap="none" normalizeH="0" baseline="0" dirty="0" smtClean="0">
                <a:ln>
                  <a:noFill/>
                </a:ln>
                <a:solidFill>
                  <a:schemeClr val="tx1"/>
                </a:solidFill>
                <a:effectLst/>
                <a:latin typeface="Cambria" pitchFamily="18" charset="0"/>
                <a:ea typeface="Gungsuh" pitchFamily="18" charset="-127"/>
                <a:cs typeface="Times New Roman" pitchFamily="18" charset="0"/>
              </a:rPr>
              <a:t>facilitated diffusion</a:t>
            </a:r>
            <a:r>
              <a:rPr kumimoji="0" lang="en-GB" altLang="zh-CN" sz="2400" b="1" i="0" u="none" strike="noStrike" cap="none" normalizeH="0" baseline="0" dirty="0" smtClean="0">
                <a:ln>
                  <a:noFill/>
                </a:ln>
                <a:solidFill>
                  <a:schemeClr val="tx1"/>
                </a:solidFill>
                <a:effectLst/>
                <a:latin typeface="Cambria" pitchFamily="18" charset="0"/>
                <a:ea typeface="Gungsuh" pitchFamily="18" charset="-127"/>
                <a:cs typeface="Times New Roman" pitchFamily="18" charset="0"/>
              </a:rPr>
              <a:t> </a:t>
            </a:r>
            <a:r>
              <a:rPr kumimoji="0" lang="en-GB" altLang="zh-CN" sz="2400" b="0" i="0" u="none" strike="noStrike" cap="none" normalizeH="0" baseline="0" dirty="0" smtClean="0">
                <a:ln>
                  <a:noFill/>
                </a:ln>
                <a:solidFill>
                  <a:schemeClr val="tx1"/>
                </a:solidFill>
                <a:effectLst/>
                <a:latin typeface="Cambria" pitchFamily="18" charset="0"/>
                <a:ea typeface="Gungsuh" pitchFamily="18" charset="-127"/>
                <a:cs typeface="Times New Roman" pitchFamily="18" charset="0"/>
              </a:rPr>
              <a:t>helped by carrier </a:t>
            </a:r>
            <a:r>
              <a:rPr kumimoji="0" lang="en-GB" altLang="zh-CN" sz="2400" b="1" i="0" u="none" strike="noStrike" cap="none" normalizeH="0" baseline="0" dirty="0" smtClean="0">
                <a:ln>
                  <a:noFill/>
                </a:ln>
                <a:solidFill>
                  <a:schemeClr val="tx1"/>
                </a:solidFill>
                <a:effectLst/>
                <a:latin typeface="Cambria" pitchFamily="18" charset="0"/>
                <a:ea typeface="Gungsuh" pitchFamily="18" charset="-127"/>
                <a:cs typeface="Times New Roman" pitchFamily="18" charset="0"/>
              </a:rPr>
              <a:t>GLUT2</a:t>
            </a:r>
            <a:r>
              <a:rPr kumimoji="0" lang="en-GB" altLang="zh-CN" sz="2400" b="0" i="0" u="none" strike="noStrike" cap="none" normalizeH="0" baseline="0" dirty="0" smtClean="0">
                <a:ln>
                  <a:noFill/>
                </a:ln>
                <a:solidFill>
                  <a:schemeClr val="tx1"/>
                </a:solidFill>
                <a:effectLst/>
                <a:latin typeface="Cambria" pitchFamily="18" charset="0"/>
                <a:ea typeface="Gungsuh" pitchFamily="18" charset="-127"/>
                <a:cs typeface="Times New Roman" pitchFamily="18" charset="0"/>
              </a:rPr>
              <a:t> (Sodium- </a:t>
            </a:r>
            <a:r>
              <a:rPr kumimoji="0" lang="en-GB" altLang="zh-CN" sz="2400" b="1" i="0" u="none" strike="noStrike" cap="none" normalizeH="0" baseline="0" dirty="0" smtClean="0">
                <a:ln>
                  <a:noFill/>
                </a:ln>
                <a:solidFill>
                  <a:schemeClr val="tx1"/>
                </a:solidFill>
                <a:effectLst/>
                <a:latin typeface="Cambria" pitchFamily="18" charset="0"/>
                <a:ea typeface="Gungsuh" pitchFamily="18" charset="-127"/>
                <a:cs typeface="Times New Roman" pitchFamily="18" charset="0"/>
              </a:rPr>
              <a:t>in</a:t>
            </a:r>
            <a:r>
              <a:rPr kumimoji="0" lang="en-GB" altLang="zh-CN" sz="2400" b="0" i="0" u="none" strike="noStrike" cap="none" normalizeH="0" baseline="0" dirty="0" smtClean="0">
                <a:ln>
                  <a:noFill/>
                </a:ln>
                <a:solidFill>
                  <a:schemeClr val="tx1"/>
                </a:solidFill>
                <a:effectLst/>
                <a:latin typeface="Cambria" pitchFamily="18" charset="0"/>
                <a:ea typeface="Gungsuh" pitchFamily="18" charset="-127"/>
                <a:cs typeface="Times New Roman" pitchFamily="18" charset="0"/>
              </a:rPr>
              <a:t>dependent).</a:t>
            </a:r>
            <a:endParaRPr kumimoji="0" lang="en-US" altLang="zh-CN" sz="24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2800" b="0" i="0" u="none" strike="noStrike" cap="none" normalizeH="0" baseline="0" dirty="0" smtClean="0">
              <a:ln>
                <a:noFill/>
              </a:ln>
              <a:solidFill>
                <a:schemeClr val="tx1"/>
              </a:solidFill>
              <a:effectLst/>
            </a:endParaRPr>
          </a:p>
        </p:txBody>
      </p:sp>
    </p:spTree>
    <p:extLst>
      <p:ext uri="{BB962C8B-B14F-4D97-AF65-F5344CB8AC3E}">
        <p14:creationId xmlns:p14="http://schemas.microsoft.com/office/powerpoint/2010/main" val="16457804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Content Placeholder 2"/>
          <p:cNvSpPr>
            <a:spLocks noGrp="1"/>
          </p:cNvSpPr>
          <p:nvPr>
            <p:ph idx="1"/>
          </p:nvPr>
        </p:nvSpPr>
        <p:spPr>
          <a:xfrm>
            <a:off x="76200" y="1412875"/>
            <a:ext cx="8599488" cy="604838"/>
          </a:xfrm>
        </p:spPr>
        <p:txBody>
          <a:bodyPr/>
          <a:lstStyle/>
          <a:p>
            <a:pPr algn="just" rtl="0"/>
            <a:r>
              <a:rPr lang="en-US" altLang="en-US" sz="2800" b="1" dirty="0" smtClean="0">
                <a:latin typeface="Arial" pitchFamily="34" charset="0"/>
                <a:cs typeface="Arial" pitchFamily="34" charset="0"/>
              </a:rPr>
              <a:t>% </a:t>
            </a:r>
            <a:r>
              <a:rPr lang="en-US" altLang="en-US" sz="2800" dirty="0" smtClean="0">
                <a:latin typeface="Arial" pitchFamily="34" charset="0"/>
                <a:cs typeface="Arial" pitchFamily="34" charset="0"/>
              </a:rPr>
              <a:t>100</a:t>
            </a:r>
            <a:r>
              <a:rPr lang="en-US" altLang="en-US" sz="2800" dirty="0" smtClean="0">
                <a:latin typeface="Arial" pitchFamily="34" charset="0"/>
                <a:cs typeface="Arial" pitchFamily="34" charset="0"/>
              </a:rPr>
              <a:t>% of glucose is reabsorbed in </a:t>
            </a:r>
            <a:r>
              <a:rPr lang="en-US" altLang="en-US" sz="2800" dirty="0" smtClean="0">
                <a:latin typeface="Arial" pitchFamily="34" charset="0"/>
                <a:cs typeface="Arial" pitchFamily="34" charset="0"/>
              </a:rPr>
              <a:t>PCT</a:t>
            </a:r>
            <a:endParaRPr lang="en-US" altLang="en-US" sz="2800" dirty="0" smtClean="0">
              <a:latin typeface="Arial" pitchFamily="34" charset="0"/>
              <a:cs typeface="Arial" pitchFamily="34" charset="0"/>
            </a:endParaRPr>
          </a:p>
          <a:p>
            <a:pPr algn="just" rtl="0"/>
            <a:r>
              <a:rPr lang="en-US" altLang="en-US" sz="2600" dirty="0" smtClean="0">
                <a:solidFill>
                  <a:srgbClr val="000000"/>
                </a:solidFill>
                <a:latin typeface="Arial" pitchFamily="34" charset="0"/>
                <a:cs typeface="Arial" pitchFamily="34" charset="0"/>
              </a:rPr>
              <a:t>This process is </a:t>
            </a:r>
            <a:r>
              <a:rPr lang="en-US" altLang="en-US" sz="2600" b="1" dirty="0" err="1" smtClean="0">
                <a:solidFill>
                  <a:srgbClr val="000000"/>
                </a:solidFill>
                <a:latin typeface="Arial" pitchFamily="34" charset="0"/>
                <a:cs typeface="Arial" pitchFamily="34" charset="0"/>
              </a:rPr>
              <a:t>saturable</a:t>
            </a:r>
            <a:r>
              <a:rPr lang="en-US" altLang="en-US" sz="2600" b="1" dirty="0" smtClean="0">
                <a:solidFill>
                  <a:srgbClr val="000000"/>
                </a:solidFill>
                <a:latin typeface="Arial" pitchFamily="34" charset="0"/>
                <a:cs typeface="Arial" pitchFamily="34" charset="0"/>
              </a:rPr>
              <a:t> </a:t>
            </a:r>
            <a:r>
              <a:rPr lang="en-US" altLang="en-US" sz="2600" dirty="0" smtClean="0">
                <a:solidFill>
                  <a:srgbClr val="000000"/>
                </a:solidFill>
                <a:latin typeface="Arial" pitchFamily="34" charset="0"/>
                <a:cs typeface="Arial" pitchFamily="34" charset="0"/>
              </a:rPr>
              <a:t>and </a:t>
            </a:r>
            <a:r>
              <a:rPr lang="en-US" altLang="en-US" sz="2600" b="1" dirty="0" smtClean="0">
                <a:solidFill>
                  <a:srgbClr val="000000"/>
                </a:solidFill>
                <a:latin typeface="Arial" pitchFamily="34" charset="0"/>
                <a:cs typeface="Arial" pitchFamily="34" charset="0"/>
              </a:rPr>
              <a:t>rate limited</a:t>
            </a:r>
            <a:r>
              <a:rPr lang="en-US" altLang="en-US" sz="2600" dirty="0" smtClean="0">
                <a:solidFill>
                  <a:srgbClr val="000000"/>
                </a:solidFill>
                <a:latin typeface="Arial" pitchFamily="34" charset="0"/>
                <a:cs typeface="Arial" pitchFamily="34" charset="0"/>
              </a:rPr>
              <a:t>, due to </a:t>
            </a:r>
            <a:r>
              <a:rPr lang="en-US" altLang="en-US" sz="2600" b="1" dirty="0" smtClean="0">
                <a:solidFill>
                  <a:srgbClr val="000000"/>
                </a:solidFill>
                <a:latin typeface="Arial" pitchFamily="34" charset="0"/>
                <a:cs typeface="Arial" pitchFamily="34" charset="0"/>
              </a:rPr>
              <a:t>saturation</a:t>
            </a:r>
            <a:r>
              <a:rPr lang="en-US" altLang="en-US" sz="2600" dirty="0" smtClean="0">
                <a:solidFill>
                  <a:srgbClr val="000000"/>
                </a:solidFill>
                <a:latin typeface="Arial" pitchFamily="34" charset="0"/>
                <a:cs typeface="Arial" pitchFamily="34" charset="0"/>
              </a:rPr>
              <a:t> of the carrier, and it has a </a:t>
            </a:r>
            <a:r>
              <a:rPr lang="en-US" altLang="en-US" sz="2600" b="1" dirty="0" smtClean="0">
                <a:solidFill>
                  <a:srgbClr val="000000"/>
                </a:solidFill>
                <a:latin typeface="Arial" pitchFamily="34" charset="0"/>
                <a:cs typeface="Arial" pitchFamily="34" charset="0"/>
              </a:rPr>
              <a:t>Tm</a:t>
            </a:r>
            <a:r>
              <a:rPr lang="en-US" altLang="en-US" sz="2600" dirty="0" smtClean="0">
                <a:solidFill>
                  <a:srgbClr val="000000"/>
                </a:solidFill>
                <a:latin typeface="Arial" pitchFamily="34" charset="0"/>
                <a:cs typeface="Arial" pitchFamily="34" charset="0"/>
              </a:rPr>
              <a:t>. </a:t>
            </a:r>
          </a:p>
          <a:p>
            <a:pPr algn="just" rtl="0"/>
            <a:r>
              <a:rPr lang="en-US" altLang="en-US" sz="2600" dirty="0" smtClean="0">
                <a:solidFill>
                  <a:srgbClr val="000000"/>
                </a:solidFill>
                <a:latin typeface="Arial" pitchFamily="34" charset="0"/>
                <a:cs typeface="Arial" pitchFamily="34" charset="0"/>
              </a:rPr>
              <a:t>The </a:t>
            </a:r>
            <a:r>
              <a:rPr lang="en-US" altLang="en-US" sz="2600" b="1" dirty="0" smtClean="0">
                <a:solidFill>
                  <a:srgbClr val="000000"/>
                </a:solidFill>
                <a:latin typeface="Arial" pitchFamily="34" charset="0"/>
                <a:cs typeface="Arial" pitchFamily="34" charset="0"/>
              </a:rPr>
              <a:t>excess filtered </a:t>
            </a:r>
            <a:r>
              <a:rPr lang="en-US" altLang="en-US" sz="2600" dirty="0" smtClean="0">
                <a:solidFill>
                  <a:srgbClr val="000000"/>
                </a:solidFill>
                <a:latin typeface="Arial" pitchFamily="34" charset="0"/>
                <a:cs typeface="Arial" pitchFamily="34" charset="0"/>
              </a:rPr>
              <a:t>glucose is </a:t>
            </a:r>
            <a:r>
              <a:rPr lang="en-US" altLang="en-US" sz="2600" b="1" dirty="0" smtClean="0">
                <a:solidFill>
                  <a:srgbClr val="000000"/>
                </a:solidFill>
                <a:latin typeface="Arial" pitchFamily="34" charset="0"/>
                <a:cs typeface="Arial" pitchFamily="34" charset="0"/>
              </a:rPr>
              <a:t>excreted</a:t>
            </a:r>
            <a:r>
              <a:rPr lang="en-US" altLang="en-US" sz="2600" dirty="0" smtClean="0">
                <a:solidFill>
                  <a:srgbClr val="000000"/>
                </a:solidFill>
                <a:latin typeface="Arial" pitchFamily="34" charset="0"/>
                <a:cs typeface="Arial" pitchFamily="34" charset="0"/>
              </a:rPr>
              <a:t> in urine as in </a:t>
            </a:r>
            <a:r>
              <a:rPr lang="en-US" altLang="en-US" sz="2600" b="1" dirty="0" smtClean="0">
                <a:solidFill>
                  <a:srgbClr val="000000"/>
                </a:solidFill>
                <a:latin typeface="Arial" pitchFamily="34" charset="0"/>
                <a:cs typeface="Arial" pitchFamily="34" charset="0"/>
              </a:rPr>
              <a:t>DM</a:t>
            </a:r>
            <a:r>
              <a:rPr lang="en-US" altLang="en-US" sz="2600" dirty="0" smtClean="0">
                <a:solidFill>
                  <a:srgbClr val="000000"/>
                </a:solidFill>
                <a:latin typeface="Arial" pitchFamily="34" charset="0"/>
                <a:cs typeface="Arial" pitchFamily="34" charset="0"/>
              </a:rPr>
              <a:t>. </a:t>
            </a:r>
          </a:p>
          <a:p>
            <a:pPr algn="l" rtl="0"/>
            <a:endParaRPr lang="en-US" altLang="en-US" sz="2800" dirty="0" smtClean="0">
              <a:latin typeface="Arial" pitchFamily="34" charset="0"/>
              <a:cs typeface="Arial" pitchFamily="34" charset="0"/>
            </a:endParaRPr>
          </a:p>
        </p:txBody>
      </p:sp>
      <p:sp>
        <p:nvSpPr>
          <p:cNvPr id="4" name="Rectangle 3"/>
          <p:cNvSpPr/>
          <p:nvPr/>
        </p:nvSpPr>
        <p:spPr>
          <a:xfrm>
            <a:off x="1437653" y="416251"/>
            <a:ext cx="6207148" cy="769441"/>
          </a:xfrm>
          <a:prstGeom prst="rect">
            <a:avLst/>
          </a:prstGeom>
          <a:noFill/>
        </p:spPr>
        <p:txBody>
          <a:bodyPr wrap="none">
            <a:spAutoFit/>
          </a:bodyPr>
          <a:lstStyle/>
          <a:p>
            <a:pPr algn="ctr" rtl="1" fontAlgn="base">
              <a:spcBef>
                <a:spcPct val="0"/>
              </a:spcBef>
              <a:spcAft>
                <a:spcPct val="0"/>
              </a:spcAft>
              <a:defRPr/>
            </a:pPr>
            <a:r>
              <a:rPr lang="en-US"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pitchFamily="34" charset="0"/>
                <a:cs typeface="Arial" pitchFamily="34" charset="0"/>
              </a:rPr>
              <a:t>Glucose Reabsorption</a:t>
            </a:r>
          </a:p>
        </p:txBody>
      </p:sp>
      <p:pic>
        <p:nvPicPr>
          <p:cNvPr id="52228" name="Picture 2" descr="http://classconnection.s3.amazonaws.com/830/flashcards/1208830/png/screen_shot_2012-05-17_at_23806_pm1337279901332.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3213" y="3500438"/>
            <a:ext cx="4537075" cy="316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7164388" y="3357563"/>
            <a:ext cx="1511300" cy="647700"/>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algn="ctr" rtl="1" fontAlgn="base">
              <a:spcBef>
                <a:spcPct val="0"/>
              </a:spcBef>
              <a:spcAft>
                <a:spcPct val="0"/>
              </a:spcAft>
              <a:defRPr/>
            </a:pPr>
            <a:r>
              <a:rPr lang="en-US" sz="2400" b="1" dirty="0">
                <a:solidFill>
                  <a:prstClr val="black"/>
                </a:solidFill>
                <a:latin typeface="Arial" pitchFamily="34" charset="0"/>
                <a:cs typeface="Arial" pitchFamily="34" charset="0"/>
              </a:rPr>
              <a:t>Na-K ATPase</a:t>
            </a:r>
          </a:p>
        </p:txBody>
      </p:sp>
      <p:sp>
        <p:nvSpPr>
          <p:cNvPr id="7" name="Rectangle 6"/>
          <p:cNvSpPr/>
          <p:nvPr/>
        </p:nvSpPr>
        <p:spPr>
          <a:xfrm>
            <a:off x="468313" y="3789363"/>
            <a:ext cx="1800225" cy="863600"/>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algn="ctr" rtl="1" fontAlgn="base">
              <a:spcBef>
                <a:spcPct val="0"/>
              </a:spcBef>
              <a:spcAft>
                <a:spcPct val="0"/>
              </a:spcAft>
              <a:defRPr/>
            </a:pPr>
            <a:r>
              <a:rPr lang="en-US" sz="2400" b="1" dirty="0">
                <a:solidFill>
                  <a:prstClr val="black"/>
                </a:solidFill>
                <a:latin typeface="Arial" pitchFamily="34" charset="0"/>
                <a:cs typeface="Arial" pitchFamily="34" charset="0"/>
              </a:rPr>
              <a:t>2ry active transport </a:t>
            </a:r>
          </a:p>
        </p:txBody>
      </p:sp>
      <p:sp>
        <p:nvSpPr>
          <p:cNvPr id="8" name="Rectangle 7"/>
          <p:cNvSpPr/>
          <p:nvPr/>
        </p:nvSpPr>
        <p:spPr>
          <a:xfrm>
            <a:off x="6659563" y="5013325"/>
            <a:ext cx="1800225" cy="863600"/>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algn="ctr" rtl="1" fontAlgn="base">
              <a:spcBef>
                <a:spcPct val="0"/>
              </a:spcBef>
              <a:spcAft>
                <a:spcPct val="0"/>
              </a:spcAft>
              <a:defRPr/>
            </a:pPr>
            <a:r>
              <a:rPr lang="en-US" sz="2400" b="1" dirty="0">
                <a:solidFill>
                  <a:prstClr val="black"/>
                </a:solidFill>
                <a:latin typeface="Arial" pitchFamily="34" charset="0"/>
                <a:cs typeface="Arial" pitchFamily="34" charset="0"/>
              </a:rPr>
              <a:t>Facilitated diffusion </a:t>
            </a:r>
          </a:p>
        </p:txBody>
      </p:sp>
    </p:spTree>
    <p:extLst>
      <p:ext uri="{BB962C8B-B14F-4D97-AF65-F5344CB8AC3E}">
        <p14:creationId xmlns:p14="http://schemas.microsoft.com/office/powerpoint/2010/main" val="108504009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2226">
                                            <p:txEl>
                                              <p:pRg st="0" end="0"/>
                                            </p:txEl>
                                          </p:spTgt>
                                        </p:tgtEl>
                                        <p:attrNameLst>
                                          <p:attrName>style.visibility</p:attrName>
                                        </p:attrNameLst>
                                      </p:cBhvr>
                                      <p:to>
                                        <p:strVal val="visible"/>
                                      </p:to>
                                    </p:set>
                                    <p:animEffect transition="in" filter="wipe(left)">
                                      <p:cBhvr>
                                        <p:cTn id="7" dur="500"/>
                                        <p:tgtEl>
                                          <p:spTgt spid="5222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2226">
                                            <p:txEl>
                                              <p:pRg st="1" end="1"/>
                                            </p:txEl>
                                          </p:spTgt>
                                        </p:tgtEl>
                                        <p:attrNameLst>
                                          <p:attrName>style.visibility</p:attrName>
                                        </p:attrNameLst>
                                      </p:cBhvr>
                                      <p:to>
                                        <p:strVal val="visible"/>
                                      </p:to>
                                    </p:set>
                                    <p:animEffect transition="in" filter="wipe(left)">
                                      <p:cBhvr>
                                        <p:cTn id="12" dur="500"/>
                                        <p:tgtEl>
                                          <p:spTgt spid="5222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2226">
                                            <p:txEl>
                                              <p:pRg st="2" end="2"/>
                                            </p:txEl>
                                          </p:spTgt>
                                        </p:tgtEl>
                                        <p:attrNameLst>
                                          <p:attrName>style.visibility</p:attrName>
                                        </p:attrNameLst>
                                      </p:cBhvr>
                                      <p:to>
                                        <p:strVal val="visible"/>
                                      </p:to>
                                    </p:set>
                                    <p:animEffect transition="in" filter="wipe(left)">
                                      <p:cBhvr>
                                        <p:cTn id="17" dur="500"/>
                                        <p:tgtEl>
                                          <p:spTgt spid="52226">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nodeType="clickEffect">
                                  <p:stCondLst>
                                    <p:cond delay="0"/>
                                  </p:stCondLst>
                                  <p:childTnLst>
                                    <p:set>
                                      <p:cBhvr>
                                        <p:cTn id="21" dur="1" fill="hold">
                                          <p:stCondLst>
                                            <p:cond delay="0"/>
                                          </p:stCondLst>
                                        </p:cTn>
                                        <p:tgtEl>
                                          <p:spTgt spid="52228"/>
                                        </p:tgtEl>
                                        <p:attrNameLst>
                                          <p:attrName>style.visibility</p:attrName>
                                        </p:attrNameLst>
                                      </p:cBhvr>
                                      <p:to>
                                        <p:strVal val="visible"/>
                                      </p:to>
                                    </p:set>
                                    <p:animEffect transition="in" filter="wipe(down)">
                                      <p:cBhvr>
                                        <p:cTn id="22" dur="500"/>
                                        <p:tgtEl>
                                          <p:spTgt spid="52228"/>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wipe(down)">
                                      <p:cBhvr>
                                        <p:cTn id="3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6" grpId="0" build="p"/>
      <p:bldP spid="6" grpId="0" animBg="1"/>
      <p:bldP spid="7" grpId="0"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descr="http://www.austincc.edu/apreview/NursingPics/renalabsorpt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28600"/>
            <a:ext cx="8153400" cy="6400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1551173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53250"/>
                                        </p:tgtEl>
                                        <p:attrNameLst>
                                          <p:attrName>style.visibility</p:attrName>
                                        </p:attrNameLst>
                                      </p:cBhvr>
                                      <p:to>
                                        <p:strVal val="visible"/>
                                      </p:to>
                                    </p:set>
                                    <p:animEffect transition="in" filter="wipe(down)">
                                      <p:cBhvr>
                                        <p:cTn id="7" dur="500"/>
                                        <p:tgtEl>
                                          <p:spTgt spid="532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2818FA"/>
          </a:solidFill>
        </p:spPr>
        <p:txBody>
          <a:bodyPr/>
          <a:lstStyle/>
          <a:p>
            <a:r>
              <a:rPr lang="en-GB" sz="3600" b="1" u="heavy" dirty="0">
                <a:solidFill>
                  <a:srgbClr val="FFFF00"/>
                </a:solidFill>
                <a:latin typeface="Book Antiqua" panose="02040602050305030304" pitchFamily="18" charset="0"/>
                <a:ea typeface="Gungsuh"/>
                <a:cs typeface="+mn-cs"/>
              </a:rPr>
              <a:t>Renal threshold of </a:t>
            </a:r>
            <a:r>
              <a:rPr lang="en-GB" sz="3600" b="1" u="heavy" dirty="0" smtClean="0">
                <a:solidFill>
                  <a:srgbClr val="FFFF00"/>
                </a:solidFill>
                <a:latin typeface="Book Antiqua" panose="02040602050305030304" pitchFamily="18" charset="0"/>
                <a:ea typeface="Gungsuh"/>
                <a:cs typeface="+mn-cs"/>
              </a:rPr>
              <a:t>glucose</a:t>
            </a:r>
            <a:r>
              <a:rPr lang="en-GB" sz="3600" b="1" dirty="0" smtClean="0">
                <a:solidFill>
                  <a:srgbClr val="FFFF00"/>
                </a:solidFill>
                <a:latin typeface="Book Antiqua" panose="02040602050305030304" pitchFamily="18" charset="0"/>
                <a:ea typeface="Gungsuh"/>
                <a:cs typeface="+mn-cs"/>
              </a:rPr>
              <a:t> </a:t>
            </a:r>
            <a:endParaRPr lang="ar-SA" b="1" dirty="0">
              <a:solidFill>
                <a:srgbClr val="FFFF00"/>
              </a:solidFill>
              <a:latin typeface="Book Antiqua" panose="02040602050305030304" pitchFamily="18" charset="0"/>
            </a:endParaRPr>
          </a:p>
        </p:txBody>
      </p:sp>
      <p:sp>
        <p:nvSpPr>
          <p:cNvPr id="3" name="Content Placeholder 2"/>
          <p:cNvSpPr>
            <a:spLocks noGrp="1"/>
          </p:cNvSpPr>
          <p:nvPr>
            <p:ph idx="1"/>
          </p:nvPr>
        </p:nvSpPr>
        <p:spPr>
          <a:xfrm>
            <a:off x="152400" y="1600200"/>
            <a:ext cx="8763000" cy="6354763"/>
          </a:xfrm>
        </p:spPr>
        <p:txBody>
          <a:bodyPr>
            <a:normAutofit fontScale="62500" lnSpcReduction="20000"/>
          </a:bodyPr>
          <a:lstStyle/>
          <a:p>
            <a:pPr lvl="0" algn="just">
              <a:lnSpc>
                <a:spcPct val="140000"/>
              </a:lnSpc>
              <a:spcBef>
                <a:spcPts val="0"/>
              </a:spcBef>
              <a:buFont typeface="Symbol"/>
              <a:buChar char=""/>
              <a:tabLst>
                <a:tab pos="180340" algn="l"/>
              </a:tabLst>
            </a:pPr>
            <a:r>
              <a:rPr lang="en-GB" sz="3800" b="1" u="heavy" dirty="0">
                <a:latin typeface="Cambria"/>
                <a:ea typeface="Gungsuh"/>
              </a:rPr>
              <a:t>Renal threshold of glucose:</a:t>
            </a:r>
            <a:r>
              <a:rPr lang="en-GB" sz="3800" dirty="0">
                <a:latin typeface="Cambria"/>
                <a:ea typeface="Gungsuh"/>
              </a:rPr>
              <a:t> = </a:t>
            </a:r>
            <a:r>
              <a:rPr lang="en-GB" sz="3800" b="1" dirty="0">
                <a:latin typeface="Cambria"/>
                <a:ea typeface="Gungsuh"/>
              </a:rPr>
              <a:t>180 mg %.</a:t>
            </a:r>
            <a:endParaRPr lang="en-US" sz="3800" dirty="0">
              <a:latin typeface="Times New Roman"/>
              <a:ea typeface="SimSun"/>
            </a:endParaRPr>
          </a:p>
          <a:p>
            <a:pPr lvl="0" algn="just">
              <a:lnSpc>
                <a:spcPct val="140000"/>
              </a:lnSpc>
              <a:spcBef>
                <a:spcPts val="0"/>
              </a:spcBef>
              <a:buFont typeface="Times New Roman"/>
              <a:buChar char="-"/>
            </a:pPr>
            <a:r>
              <a:rPr lang="en-GB" sz="3800" dirty="0">
                <a:latin typeface="Cambria"/>
                <a:ea typeface="Gungsuh"/>
              </a:rPr>
              <a:t>Plasma level of glucose (=</a:t>
            </a:r>
            <a:r>
              <a:rPr lang="en-US" sz="3800" dirty="0">
                <a:latin typeface="Cambria"/>
                <a:ea typeface="SimSun"/>
              </a:rPr>
              <a:t>180 mg/dl)</a:t>
            </a:r>
            <a:r>
              <a:rPr lang="en-US" sz="3800" dirty="0">
                <a:latin typeface="Cambria"/>
                <a:ea typeface="Gungsuh"/>
              </a:rPr>
              <a:t> </a:t>
            </a:r>
            <a:r>
              <a:rPr lang="en-GB" sz="3800" dirty="0">
                <a:latin typeface="Cambria"/>
                <a:ea typeface="Gungsuh"/>
              </a:rPr>
              <a:t>above which glucose starts to appear in urine. Below it, glucose does </a:t>
            </a:r>
            <a:r>
              <a:rPr lang="en-GB" sz="3800" b="1" dirty="0">
                <a:latin typeface="Cambria"/>
                <a:ea typeface="Gungsuh"/>
              </a:rPr>
              <a:t>not </a:t>
            </a:r>
            <a:r>
              <a:rPr lang="en-GB" sz="3800" dirty="0">
                <a:latin typeface="Cambria"/>
                <a:ea typeface="Gungsuh"/>
              </a:rPr>
              <a:t>appear in urine (= completely reabsorbed).</a:t>
            </a:r>
            <a:endParaRPr lang="en-US" sz="3800" dirty="0">
              <a:latin typeface="Times New Roman"/>
              <a:ea typeface="SimSun"/>
            </a:endParaRPr>
          </a:p>
          <a:p>
            <a:pPr lvl="0" algn="just">
              <a:lnSpc>
                <a:spcPct val="140000"/>
              </a:lnSpc>
              <a:spcBef>
                <a:spcPts val="0"/>
              </a:spcBef>
              <a:buFont typeface="Times New Roman"/>
              <a:buChar char="-"/>
            </a:pPr>
            <a:r>
              <a:rPr lang="en-US" sz="3800" dirty="0">
                <a:latin typeface="Cambria"/>
                <a:ea typeface="SimSun"/>
              </a:rPr>
              <a:t>Above 180 mg/dl, glucose starts to appear in urine (</a:t>
            </a:r>
            <a:r>
              <a:rPr lang="en-US" sz="3800" dirty="0" err="1">
                <a:latin typeface="Cambria"/>
                <a:ea typeface="SimSun"/>
              </a:rPr>
              <a:t>glucosuria</a:t>
            </a:r>
            <a:r>
              <a:rPr lang="en-US" sz="3800" dirty="0">
                <a:latin typeface="Cambria"/>
                <a:ea typeface="SimSun"/>
              </a:rPr>
              <a:t>) and capacity of kidney to reabsorb glucose is increased due to enhanced activity of carries system of glucose transport.</a:t>
            </a:r>
            <a:endParaRPr lang="en-US" sz="3800" dirty="0">
              <a:latin typeface="Times New Roman"/>
              <a:ea typeface="SimSun"/>
            </a:endParaRPr>
          </a:p>
          <a:p>
            <a:pPr lvl="0" algn="just">
              <a:lnSpc>
                <a:spcPct val="140000"/>
              </a:lnSpc>
              <a:spcBef>
                <a:spcPts val="0"/>
              </a:spcBef>
              <a:buFont typeface="Times New Roman"/>
              <a:buChar char="-"/>
            </a:pPr>
            <a:r>
              <a:rPr lang="en-US" sz="3800" dirty="0">
                <a:latin typeface="Cambria"/>
                <a:ea typeface="SimSun"/>
              </a:rPr>
              <a:t>At a certain glucose level, the carrier in the kidney becomes fully saturated and cannot transport any more glucose and thus any excess glucose is excreted totally in urine, this level is called tubular maximum transport of glucose </a:t>
            </a:r>
            <a:r>
              <a:rPr lang="en-US" sz="3800" b="1" dirty="0">
                <a:latin typeface="Cambria"/>
                <a:ea typeface="SimSun"/>
              </a:rPr>
              <a:t>“</a:t>
            </a:r>
            <a:r>
              <a:rPr lang="en-US" sz="3800" b="1" dirty="0" err="1">
                <a:latin typeface="Cambria"/>
                <a:ea typeface="SimSun"/>
              </a:rPr>
              <a:t>TmG</a:t>
            </a:r>
            <a:r>
              <a:rPr lang="en-US" sz="3800" b="1" dirty="0">
                <a:latin typeface="Cambria"/>
                <a:ea typeface="SimSun"/>
              </a:rPr>
              <a:t>”.</a:t>
            </a:r>
            <a:endParaRPr lang="en-US" sz="3800" dirty="0">
              <a:latin typeface="Times New Roman"/>
              <a:ea typeface="SimSun"/>
            </a:endParaRPr>
          </a:p>
          <a:p>
            <a:endParaRPr lang="ar-SA" dirty="0"/>
          </a:p>
        </p:txBody>
      </p:sp>
    </p:spTree>
    <p:extLst>
      <p:ext uri="{BB962C8B-B14F-4D97-AF65-F5344CB8AC3E}">
        <p14:creationId xmlns:p14="http://schemas.microsoft.com/office/powerpoint/2010/main" val="1455244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2818FA"/>
          </a:solidFill>
        </p:spPr>
        <p:txBody>
          <a:bodyPr/>
          <a:lstStyle/>
          <a:p>
            <a:r>
              <a:rPr lang="en-GB" b="1" u="heavy" dirty="0">
                <a:solidFill>
                  <a:srgbClr val="FFFF00"/>
                </a:solidFill>
                <a:latin typeface="Cambria"/>
                <a:ea typeface="Gungsuh"/>
                <a:cs typeface="+mn-cs"/>
              </a:rPr>
              <a:t>Tubular load of glucose</a:t>
            </a:r>
            <a:endParaRPr lang="ar-SA" b="1" dirty="0">
              <a:solidFill>
                <a:srgbClr val="FFFF00"/>
              </a:solidFill>
              <a:latin typeface="Book Antiqua" panose="02040602050305030304" pitchFamily="18" charset="0"/>
            </a:endParaRPr>
          </a:p>
        </p:txBody>
      </p:sp>
      <p:sp>
        <p:nvSpPr>
          <p:cNvPr id="3" name="Content Placeholder 2"/>
          <p:cNvSpPr>
            <a:spLocks noGrp="1"/>
          </p:cNvSpPr>
          <p:nvPr>
            <p:ph idx="1"/>
          </p:nvPr>
        </p:nvSpPr>
        <p:spPr>
          <a:xfrm>
            <a:off x="152400" y="1600200"/>
            <a:ext cx="8763000" cy="6354763"/>
          </a:xfrm>
        </p:spPr>
        <p:txBody>
          <a:bodyPr>
            <a:normAutofit/>
          </a:bodyPr>
          <a:lstStyle/>
          <a:p>
            <a:pPr lvl="0">
              <a:lnSpc>
                <a:spcPct val="140000"/>
              </a:lnSpc>
              <a:spcBef>
                <a:spcPts val="0"/>
              </a:spcBef>
              <a:buFont typeface="Symbol"/>
              <a:buChar char=""/>
            </a:pPr>
            <a:r>
              <a:rPr lang="en-GB" sz="4400" b="1" u="heavy" dirty="0">
                <a:latin typeface="Cambria"/>
                <a:ea typeface="Gungsuh"/>
              </a:rPr>
              <a:t>Tubular load of glucose:</a:t>
            </a:r>
            <a:r>
              <a:rPr lang="en-GB" sz="4400" b="1" i="1" dirty="0">
                <a:latin typeface="Cambria"/>
                <a:ea typeface="Gungsuh"/>
              </a:rPr>
              <a:t> </a:t>
            </a:r>
            <a:r>
              <a:rPr lang="en-GB" sz="4000" b="1" i="1" dirty="0">
                <a:latin typeface="Cambria"/>
                <a:ea typeface="Gungsuh"/>
              </a:rPr>
              <a:t>= GFR x glucose conc. in 1 ml Plasma.</a:t>
            </a:r>
            <a:endParaRPr lang="en-US" sz="3600" dirty="0">
              <a:latin typeface="Times New Roman"/>
              <a:ea typeface="SimSun"/>
            </a:endParaRPr>
          </a:p>
          <a:p>
            <a:pPr lvl="0">
              <a:lnSpc>
                <a:spcPct val="140000"/>
              </a:lnSpc>
              <a:spcBef>
                <a:spcPts val="0"/>
              </a:spcBef>
              <a:buFont typeface="Times New Roman"/>
              <a:buChar char="-"/>
            </a:pPr>
            <a:r>
              <a:rPr lang="en-GB" sz="4000" dirty="0">
                <a:latin typeface="Cambria"/>
                <a:ea typeface="Gungsuh"/>
              </a:rPr>
              <a:t>Amount of glucose filtered to renal tubules per min. (= </a:t>
            </a:r>
            <a:r>
              <a:rPr lang="en-GB" sz="4000" b="1" dirty="0">
                <a:latin typeface="Cambria"/>
                <a:ea typeface="Gungsuh"/>
              </a:rPr>
              <a:t>125 mg/minute</a:t>
            </a:r>
            <a:endParaRPr lang="en-US" sz="3600" dirty="0">
              <a:latin typeface="Times New Roman"/>
              <a:ea typeface="SimSun"/>
            </a:endParaRPr>
          </a:p>
          <a:p>
            <a:pPr marL="457200">
              <a:lnSpc>
                <a:spcPct val="140000"/>
              </a:lnSpc>
              <a:spcBef>
                <a:spcPts val="0"/>
              </a:spcBef>
            </a:pPr>
            <a:r>
              <a:rPr lang="en-GB" sz="4000" dirty="0">
                <a:latin typeface="Cambria"/>
                <a:ea typeface="Gungsuh"/>
              </a:rPr>
              <a:t>if normal plasma</a:t>
            </a:r>
            <a:r>
              <a:rPr lang="en-GB" sz="3600" dirty="0">
                <a:latin typeface="Times New Roman"/>
                <a:ea typeface="SimSun"/>
              </a:rPr>
              <a:t> </a:t>
            </a:r>
            <a:r>
              <a:rPr lang="en-GB" sz="4000" dirty="0">
                <a:latin typeface="Cambria"/>
                <a:ea typeface="Gungsuh"/>
              </a:rPr>
              <a:t>glucose level = </a:t>
            </a:r>
            <a:r>
              <a:rPr lang="en-GB" sz="4000" b="1" dirty="0">
                <a:latin typeface="Cambria"/>
                <a:ea typeface="Gungsuh"/>
              </a:rPr>
              <a:t>100 </a:t>
            </a:r>
            <a:r>
              <a:rPr lang="en-GB" sz="4000" dirty="0">
                <a:latin typeface="Cambria"/>
                <a:ea typeface="Gungsuh"/>
              </a:rPr>
              <a:t>mg %).</a:t>
            </a:r>
            <a:endParaRPr lang="en-US" sz="3600" dirty="0">
              <a:latin typeface="Times New Roman"/>
              <a:ea typeface="SimSun"/>
            </a:endParaRPr>
          </a:p>
          <a:p>
            <a:endParaRPr lang="ar-SA" dirty="0"/>
          </a:p>
        </p:txBody>
      </p:sp>
    </p:spTree>
    <p:extLst>
      <p:ext uri="{BB962C8B-B14F-4D97-AF65-F5344CB8AC3E}">
        <p14:creationId xmlns:p14="http://schemas.microsoft.com/office/powerpoint/2010/main" val="11478700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066800"/>
          </a:xfrm>
          <a:solidFill>
            <a:srgbClr val="2818FA"/>
          </a:solidFill>
        </p:spPr>
        <p:txBody>
          <a:bodyPr>
            <a:noAutofit/>
          </a:bodyPr>
          <a:lstStyle/>
          <a:p>
            <a:r>
              <a:rPr lang="en-GB" sz="3600" b="1" u="heavy" dirty="0">
                <a:solidFill>
                  <a:srgbClr val="FFFF00"/>
                </a:solidFill>
                <a:latin typeface="Cambria"/>
                <a:ea typeface="Gungsuh"/>
                <a:cs typeface="+mn-cs"/>
              </a:rPr>
              <a:t>Tubular maximum transport of glucose (</a:t>
            </a:r>
            <a:r>
              <a:rPr lang="en-GB" sz="3600" b="1" u="heavy" dirty="0" err="1">
                <a:solidFill>
                  <a:srgbClr val="FFFF00"/>
                </a:solidFill>
                <a:latin typeface="Cambria"/>
                <a:ea typeface="Gungsuh"/>
                <a:cs typeface="+mn-cs"/>
              </a:rPr>
              <a:t>TmG</a:t>
            </a:r>
            <a:r>
              <a:rPr lang="en-GB" sz="3600" b="1" u="heavy" dirty="0" smtClean="0">
                <a:solidFill>
                  <a:srgbClr val="FFFF00"/>
                </a:solidFill>
                <a:latin typeface="Cambria"/>
                <a:ea typeface="Gungsuh"/>
                <a:cs typeface="+mn-cs"/>
              </a:rPr>
              <a:t>) </a:t>
            </a:r>
            <a:endParaRPr lang="ar-SA" sz="3600" b="1" dirty="0">
              <a:solidFill>
                <a:srgbClr val="FFFF00"/>
              </a:solidFill>
              <a:latin typeface="Book Antiqua" panose="02040602050305030304" pitchFamily="18" charset="0"/>
            </a:endParaRPr>
          </a:p>
        </p:txBody>
      </p:sp>
      <p:sp>
        <p:nvSpPr>
          <p:cNvPr id="3" name="Content Placeholder 2"/>
          <p:cNvSpPr>
            <a:spLocks noGrp="1"/>
          </p:cNvSpPr>
          <p:nvPr>
            <p:ph idx="1"/>
          </p:nvPr>
        </p:nvSpPr>
        <p:spPr>
          <a:xfrm>
            <a:off x="152400" y="1447800"/>
            <a:ext cx="8763000" cy="6354763"/>
          </a:xfrm>
        </p:spPr>
        <p:txBody>
          <a:bodyPr>
            <a:normAutofit fontScale="70000" lnSpcReduction="20000"/>
          </a:bodyPr>
          <a:lstStyle/>
          <a:p>
            <a:pPr lvl="0" algn="just">
              <a:lnSpc>
                <a:spcPct val="150000"/>
              </a:lnSpc>
              <a:spcBef>
                <a:spcPts val="0"/>
              </a:spcBef>
              <a:buFont typeface="Symbol"/>
              <a:buChar char=""/>
            </a:pPr>
            <a:r>
              <a:rPr lang="en-GB" sz="3800" b="1" u="heavy" dirty="0">
                <a:latin typeface="Cambria"/>
                <a:ea typeface="Gungsuh"/>
              </a:rPr>
              <a:t>Tubular maximum transport of glucose (</a:t>
            </a:r>
            <a:r>
              <a:rPr lang="en-GB" sz="3800" b="1" u="heavy" dirty="0" err="1">
                <a:latin typeface="Cambria"/>
                <a:ea typeface="Gungsuh"/>
              </a:rPr>
              <a:t>TmG</a:t>
            </a:r>
            <a:r>
              <a:rPr lang="en-GB" sz="3800" b="1" u="heavy" dirty="0">
                <a:latin typeface="Cambria"/>
                <a:ea typeface="Gungsuh"/>
              </a:rPr>
              <a:t>):</a:t>
            </a:r>
            <a:r>
              <a:rPr lang="en-GB" sz="3800" dirty="0">
                <a:latin typeface="Cambria"/>
                <a:ea typeface="Gungsuh"/>
              </a:rPr>
              <a:t> = </a:t>
            </a:r>
            <a:r>
              <a:rPr lang="en-GB" sz="3800" b="1" dirty="0">
                <a:latin typeface="Cambria"/>
                <a:ea typeface="Gungsuh"/>
              </a:rPr>
              <a:t>375 mg/minute.</a:t>
            </a:r>
            <a:endParaRPr lang="en-US" sz="3800" dirty="0">
              <a:latin typeface="Times New Roman"/>
              <a:ea typeface="SimSun"/>
            </a:endParaRPr>
          </a:p>
          <a:p>
            <a:pPr lvl="0" algn="just">
              <a:lnSpc>
                <a:spcPct val="140000"/>
              </a:lnSpc>
              <a:spcBef>
                <a:spcPts val="0"/>
              </a:spcBef>
              <a:buFont typeface="Times New Roman"/>
              <a:buChar char="-"/>
              <a:tabLst>
                <a:tab pos="450215" algn="l"/>
              </a:tabLst>
            </a:pPr>
            <a:r>
              <a:rPr lang="en-GB" sz="3800" b="1" u="sng" dirty="0">
                <a:latin typeface="Cambria"/>
                <a:ea typeface="Gungsuh"/>
              </a:rPr>
              <a:t>Def.</a:t>
            </a:r>
            <a:r>
              <a:rPr lang="en-GB" sz="3800" b="1" dirty="0">
                <a:latin typeface="Cambria"/>
                <a:ea typeface="Gungsuh"/>
              </a:rPr>
              <a:t> Maximal </a:t>
            </a:r>
            <a:r>
              <a:rPr lang="en-GB" sz="3800" dirty="0">
                <a:latin typeface="Cambria"/>
                <a:ea typeface="Gungsuh"/>
              </a:rPr>
              <a:t>amount of </a:t>
            </a:r>
            <a:r>
              <a:rPr lang="en-GB" sz="3800" b="1" dirty="0">
                <a:latin typeface="Cambria"/>
                <a:ea typeface="Gungsuh"/>
              </a:rPr>
              <a:t>glucose</a:t>
            </a:r>
            <a:r>
              <a:rPr lang="en-GB" sz="3800" dirty="0">
                <a:latin typeface="Cambria"/>
                <a:ea typeface="Gungsuh"/>
              </a:rPr>
              <a:t> reabsorbed by </a:t>
            </a:r>
            <a:r>
              <a:rPr lang="en-GB" sz="3800" b="1" dirty="0">
                <a:latin typeface="Cambria"/>
                <a:ea typeface="Gungsuh"/>
              </a:rPr>
              <a:t>tubular</a:t>
            </a:r>
            <a:r>
              <a:rPr lang="en-GB" sz="3800" dirty="0">
                <a:latin typeface="Cambria"/>
                <a:ea typeface="Gungsuh"/>
              </a:rPr>
              <a:t> cells </a:t>
            </a:r>
            <a:r>
              <a:rPr lang="en-GB" sz="3800" b="1" dirty="0">
                <a:latin typeface="Cambria"/>
                <a:ea typeface="Gungsuh"/>
              </a:rPr>
              <a:t>per minute.</a:t>
            </a:r>
            <a:endParaRPr lang="en-US" sz="3800" dirty="0">
              <a:latin typeface="Times New Roman"/>
              <a:ea typeface="SimSun"/>
            </a:endParaRPr>
          </a:p>
          <a:p>
            <a:pPr lvl="0" algn="just">
              <a:lnSpc>
                <a:spcPct val="140000"/>
              </a:lnSpc>
              <a:spcBef>
                <a:spcPts val="0"/>
              </a:spcBef>
              <a:buFont typeface="Times New Roman"/>
              <a:buChar char="-"/>
              <a:tabLst>
                <a:tab pos="450215" algn="l"/>
              </a:tabLst>
            </a:pPr>
            <a:r>
              <a:rPr lang="en-GB" sz="3800" b="1" u="sng" dirty="0">
                <a:latin typeface="Cambria"/>
                <a:ea typeface="Gungsuh"/>
              </a:rPr>
              <a:t>Value: </a:t>
            </a:r>
            <a:r>
              <a:rPr lang="en-US" sz="3800" dirty="0">
                <a:latin typeface="Cambria"/>
                <a:ea typeface="SimSun"/>
              </a:rPr>
              <a:t>it equals 375 mg/minute </a:t>
            </a:r>
            <a:r>
              <a:rPr lang="en-US" sz="3800" dirty="0" smtClean="0">
                <a:latin typeface="Cambria"/>
                <a:ea typeface="SimSun"/>
              </a:rPr>
              <a:t>in males which </a:t>
            </a:r>
            <a:r>
              <a:rPr lang="en-US" sz="3800" dirty="0">
                <a:latin typeface="Cambria"/>
                <a:ea typeface="SimSun"/>
              </a:rPr>
              <a:t>is corresponding to plasma level = 300 mg/dl (300 mg/minute in females).</a:t>
            </a:r>
            <a:endParaRPr lang="en-US" sz="3800" dirty="0">
              <a:latin typeface="Times New Roman"/>
              <a:ea typeface="SimSun"/>
            </a:endParaRPr>
          </a:p>
          <a:p>
            <a:pPr lvl="0" algn="just">
              <a:lnSpc>
                <a:spcPct val="140000"/>
              </a:lnSpc>
              <a:spcBef>
                <a:spcPts val="0"/>
              </a:spcBef>
              <a:buFont typeface="Times New Roman"/>
              <a:buChar char="-"/>
              <a:tabLst>
                <a:tab pos="450215" algn="l"/>
              </a:tabLst>
            </a:pPr>
            <a:r>
              <a:rPr lang="en-US" sz="3800" dirty="0">
                <a:latin typeface="Cambria"/>
                <a:ea typeface="Gungsuh"/>
              </a:rPr>
              <a:t>It is limited by </a:t>
            </a:r>
            <a:r>
              <a:rPr lang="en-US" sz="3800" b="1" i="1" dirty="0">
                <a:latin typeface="Cambria"/>
                <a:ea typeface="Gungsuh"/>
              </a:rPr>
              <a:t>number of substance-specific carriers</a:t>
            </a:r>
            <a:r>
              <a:rPr lang="en-US" sz="3800" dirty="0">
                <a:latin typeface="Cambria"/>
                <a:ea typeface="Gungsuh"/>
              </a:rPr>
              <a:t>.</a:t>
            </a:r>
            <a:r>
              <a:rPr lang="en-US" sz="3800" b="1" dirty="0">
                <a:latin typeface="Cambria"/>
                <a:ea typeface="Gungsuh"/>
              </a:rPr>
              <a:t> </a:t>
            </a:r>
            <a:endParaRPr lang="en-US" sz="3800" dirty="0">
              <a:latin typeface="Times New Roman"/>
              <a:ea typeface="SimSun"/>
            </a:endParaRPr>
          </a:p>
          <a:p>
            <a:pPr lvl="0" algn="just">
              <a:lnSpc>
                <a:spcPct val="140000"/>
              </a:lnSpc>
              <a:spcBef>
                <a:spcPts val="0"/>
              </a:spcBef>
              <a:buFont typeface="Times New Roman"/>
              <a:buChar char="-"/>
              <a:tabLst>
                <a:tab pos="450215" algn="l"/>
              </a:tabLst>
            </a:pPr>
            <a:r>
              <a:rPr lang="en-GB" sz="3800" b="1" dirty="0">
                <a:latin typeface="Cambria"/>
                <a:ea typeface="Gungsuh"/>
              </a:rPr>
              <a:t>Number of glucose </a:t>
            </a:r>
            <a:r>
              <a:rPr lang="en-US" sz="3800" b="1" dirty="0">
                <a:latin typeface="Cambria"/>
                <a:ea typeface="Gungsuh"/>
              </a:rPr>
              <a:t>carriers</a:t>
            </a:r>
            <a:r>
              <a:rPr lang="en-GB" sz="3800" b="1" dirty="0">
                <a:latin typeface="Cambria"/>
                <a:ea typeface="Gungsuh"/>
              </a:rPr>
              <a:t> is not equal in all nephrons </a:t>
            </a:r>
            <a:r>
              <a:rPr lang="en-GB" sz="3800" dirty="0">
                <a:latin typeface="Cambria"/>
                <a:ea typeface="Gungsuh"/>
                <a:sym typeface="Wingdings"/>
              </a:rPr>
              <a:t></a:t>
            </a:r>
            <a:r>
              <a:rPr lang="en-GB" sz="3800" dirty="0">
                <a:latin typeface="Cambria"/>
                <a:ea typeface="Gungsuh"/>
              </a:rPr>
              <a:t> </a:t>
            </a:r>
            <a:r>
              <a:rPr lang="en-GB" sz="3800" dirty="0" err="1">
                <a:latin typeface="Cambria"/>
                <a:ea typeface="Gungsuh"/>
              </a:rPr>
              <a:t>TmG</a:t>
            </a:r>
            <a:r>
              <a:rPr lang="en-GB" sz="3800" dirty="0">
                <a:latin typeface="Cambria"/>
                <a:ea typeface="Gungsuh"/>
              </a:rPr>
              <a:t> is not equal in different nephrons.</a:t>
            </a:r>
            <a:endParaRPr lang="en-US" sz="3800" dirty="0">
              <a:latin typeface="Times New Roman"/>
              <a:ea typeface="SimSun"/>
            </a:endParaRPr>
          </a:p>
          <a:p>
            <a:pPr algn="just"/>
            <a:endParaRPr lang="ar-SA" dirty="0"/>
          </a:p>
        </p:txBody>
      </p:sp>
    </p:spTree>
    <p:extLst>
      <p:ext uri="{BB962C8B-B14F-4D97-AF65-F5344CB8AC3E}">
        <p14:creationId xmlns:p14="http://schemas.microsoft.com/office/powerpoint/2010/main" val="7622875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2200" y="304800"/>
            <a:ext cx="4572000" cy="762000"/>
          </a:xfrm>
          <a:solidFill>
            <a:srgbClr val="2818FA"/>
          </a:solidFill>
        </p:spPr>
        <p:txBody>
          <a:bodyPr>
            <a:noAutofit/>
          </a:bodyPr>
          <a:lstStyle/>
          <a:p>
            <a:r>
              <a:rPr lang="en-GB" sz="3200" b="1" u="heavy" dirty="0">
                <a:solidFill>
                  <a:srgbClr val="FFFF00"/>
                </a:solidFill>
                <a:latin typeface="Bookman Old Style"/>
                <a:ea typeface="Gungsuh"/>
                <a:cs typeface="+mn-cs"/>
              </a:rPr>
              <a:t>GLUCOSURIA</a:t>
            </a:r>
            <a:endParaRPr lang="ar-SA" sz="3200" b="1" dirty="0">
              <a:solidFill>
                <a:srgbClr val="FFFF00"/>
              </a:solidFill>
              <a:latin typeface="Book Antiqua" panose="02040602050305030304" pitchFamily="18" charset="0"/>
            </a:endParaRPr>
          </a:p>
        </p:txBody>
      </p:sp>
      <p:sp>
        <p:nvSpPr>
          <p:cNvPr id="3" name="Content Placeholder 2"/>
          <p:cNvSpPr>
            <a:spLocks noGrp="1"/>
          </p:cNvSpPr>
          <p:nvPr>
            <p:ph idx="1"/>
          </p:nvPr>
        </p:nvSpPr>
        <p:spPr>
          <a:xfrm>
            <a:off x="228600" y="1219200"/>
            <a:ext cx="8763000" cy="6354763"/>
          </a:xfrm>
        </p:spPr>
        <p:txBody>
          <a:bodyPr>
            <a:normAutofit fontScale="62500" lnSpcReduction="20000"/>
          </a:bodyPr>
          <a:lstStyle/>
          <a:p>
            <a:pPr lvl="0" algn="just">
              <a:lnSpc>
                <a:spcPct val="140000"/>
              </a:lnSpc>
              <a:spcBef>
                <a:spcPts val="0"/>
              </a:spcBef>
              <a:buFont typeface="Symbol"/>
              <a:buChar char=""/>
            </a:pPr>
            <a:r>
              <a:rPr lang="en-GB" sz="4400" b="1" u="heavy" dirty="0">
                <a:latin typeface="Bookman Old Style"/>
                <a:ea typeface="Gungsuh"/>
              </a:rPr>
              <a:t>GLUCOSURIA</a:t>
            </a:r>
            <a:r>
              <a:rPr lang="en-GB" sz="4400" b="1" dirty="0">
                <a:latin typeface="Bookman Old Style"/>
                <a:ea typeface="Gungsuh"/>
              </a:rPr>
              <a:t>:</a:t>
            </a:r>
            <a:r>
              <a:rPr lang="en-GB" sz="4000" b="1" dirty="0">
                <a:latin typeface="Cambria"/>
                <a:ea typeface="Gungsuh"/>
              </a:rPr>
              <a:t> </a:t>
            </a:r>
            <a:r>
              <a:rPr lang="en-GB" sz="4000" dirty="0">
                <a:latin typeface="Cambria"/>
                <a:ea typeface="Gungsuh"/>
              </a:rPr>
              <a:t>Appearance of glucose in urine.</a:t>
            </a:r>
            <a:endParaRPr lang="en-US" sz="3600" dirty="0">
              <a:latin typeface="Times New Roman"/>
              <a:ea typeface="SimSun"/>
            </a:endParaRPr>
          </a:p>
          <a:p>
            <a:pPr lvl="0" algn="just">
              <a:lnSpc>
                <a:spcPct val="130000"/>
              </a:lnSpc>
              <a:spcBef>
                <a:spcPts val="0"/>
              </a:spcBef>
              <a:buFont typeface="Times New Roman"/>
              <a:buChar char="-"/>
            </a:pPr>
            <a:r>
              <a:rPr lang="en-GB" sz="4000" b="1" u="heavy" dirty="0">
                <a:latin typeface="Cambria"/>
                <a:ea typeface="Gungsuh"/>
              </a:rPr>
              <a:t>Causes:</a:t>
            </a:r>
            <a:endParaRPr lang="en-US" sz="3600" dirty="0">
              <a:latin typeface="Times New Roman"/>
              <a:ea typeface="Gungsuh"/>
            </a:endParaRPr>
          </a:p>
          <a:p>
            <a:pPr lvl="0" algn="just">
              <a:lnSpc>
                <a:spcPct val="140000"/>
              </a:lnSpc>
              <a:spcBef>
                <a:spcPts val="0"/>
              </a:spcBef>
              <a:buFont typeface="+mj-lt"/>
              <a:buAutoNum type="arabicParenR"/>
            </a:pPr>
            <a:r>
              <a:rPr lang="en-GB" sz="4000" b="1" u="heavy" dirty="0">
                <a:latin typeface="Cambria"/>
                <a:ea typeface="Gungsuh"/>
              </a:rPr>
              <a:t>D</a:t>
            </a:r>
            <a:r>
              <a:rPr lang="en-GB" sz="4000" b="1" dirty="0">
                <a:latin typeface="Cambria"/>
                <a:ea typeface="Gungsuh"/>
              </a:rPr>
              <a:t>iabetes mellitus</a:t>
            </a:r>
            <a:r>
              <a:rPr lang="en-GB" sz="4000" dirty="0">
                <a:latin typeface="Cambria"/>
                <a:ea typeface="Gungsuh"/>
              </a:rPr>
              <a:t> due to severe hyperglycaemia.</a:t>
            </a:r>
            <a:endParaRPr lang="en-US" sz="3600" dirty="0">
              <a:latin typeface="Times New Roman"/>
              <a:ea typeface="SimSun"/>
            </a:endParaRPr>
          </a:p>
          <a:p>
            <a:pPr lvl="0" algn="just">
              <a:lnSpc>
                <a:spcPct val="140000"/>
              </a:lnSpc>
              <a:spcBef>
                <a:spcPts val="0"/>
              </a:spcBef>
              <a:buFont typeface="+mj-lt"/>
              <a:buAutoNum type="arabicParenR"/>
            </a:pPr>
            <a:r>
              <a:rPr lang="en-GB" sz="4000" b="1" u="heavy" dirty="0">
                <a:latin typeface="Cambria"/>
                <a:ea typeface="Gungsuh"/>
              </a:rPr>
              <a:t>D</a:t>
            </a:r>
            <a:r>
              <a:rPr lang="en-GB" sz="4000" b="1" dirty="0">
                <a:latin typeface="Cambria"/>
                <a:ea typeface="Gungsuh"/>
              </a:rPr>
              <a:t>iet (Very high carbohydrate) </a:t>
            </a:r>
            <a:r>
              <a:rPr lang="en-GB" sz="4000" dirty="0">
                <a:latin typeface="Cambria"/>
                <a:ea typeface="Gungsuh"/>
                <a:sym typeface="Wingdings"/>
              </a:rPr>
              <a:t></a:t>
            </a:r>
            <a:r>
              <a:rPr lang="en-GB" sz="4000" dirty="0">
                <a:latin typeface="Cambria"/>
                <a:ea typeface="Gungsuh"/>
              </a:rPr>
              <a:t> temporary </a:t>
            </a:r>
            <a:r>
              <a:rPr lang="en-GB" sz="4000" dirty="0" err="1">
                <a:latin typeface="Cambria"/>
                <a:ea typeface="Gungsuh"/>
              </a:rPr>
              <a:t>glucosuria</a:t>
            </a:r>
            <a:r>
              <a:rPr lang="en-GB" sz="4000" dirty="0">
                <a:latin typeface="Cambria"/>
                <a:ea typeface="Gungsuh"/>
              </a:rPr>
              <a:t>.</a:t>
            </a:r>
            <a:endParaRPr lang="en-US" sz="3600" dirty="0">
              <a:latin typeface="Times New Roman"/>
              <a:ea typeface="SimSun"/>
            </a:endParaRPr>
          </a:p>
          <a:p>
            <a:pPr lvl="0" algn="just">
              <a:lnSpc>
                <a:spcPct val="140000"/>
              </a:lnSpc>
              <a:spcBef>
                <a:spcPts val="0"/>
              </a:spcBef>
              <a:buFont typeface="+mj-lt"/>
              <a:buAutoNum type="arabicParenR"/>
            </a:pPr>
            <a:r>
              <a:rPr lang="en-GB" sz="4000" b="1" dirty="0">
                <a:latin typeface="Cambria"/>
                <a:ea typeface="Gungsuh"/>
              </a:rPr>
              <a:t>Renal</a:t>
            </a:r>
            <a:r>
              <a:rPr lang="en-GB" sz="4000" dirty="0">
                <a:latin typeface="Cambria"/>
                <a:ea typeface="Gungsuh"/>
              </a:rPr>
              <a:t> </a:t>
            </a:r>
            <a:r>
              <a:rPr lang="en-GB" sz="4000" b="1" dirty="0" err="1">
                <a:latin typeface="Cambria"/>
                <a:ea typeface="Gungsuh"/>
              </a:rPr>
              <a:t>Glucosuria</a:t>
            </a:r>
            <a:r>
              <a:rPr lang="en-GB" sz="4000" dirty="0">
                <a:latin typeface="Cambria"/>
                <a:ea typeface="Gungsuh"/>
              </a:rPr>
              <a:t> (deficiency in carrier system of renal tubules) </a:t>
            </a:r>
            <a:r>
              <a:rPr lang="en-GB" sz="4000" dirty="0">
                <a:latin typeface="Cambria"/>
                <a:ea typeface="Gungsuh"/>
                <a:sym typeface="Wingdings"/>
              </a:rPr>
              <a:t></a:t>
            </a:r>
            <a:r>
              <a:rPr lang="en-GB" sz="4000" dirty="0">
                <a:latin typeface="Cambria"/>
                <a:ea typeface="Gungsuh"/>
              </a:rPr>
              <a:t> glucose appears in urine while its plasma level is normal. </a:t>
            </a:r>
            <a:endParaRPr lang="en-US" sz="3600" dirty="0">
              <a:latin typeface="Times New Roman"/>
              <a:ea typeface="SimSun"/>
            </a:endParaRPr>
          </a:p>
          <a:p>
            <a:pPr lvl="0" algn="just">
              <a:lnSpc>
                <a:spcPct val="140000"/>
              </a:lnSpc>
              <a:spcBef>
                <a:spcPts val="0"/>
              </a:spcBef>
              <a:buFont typeface="+mj-lt"/>
              <a:buAutoNum type="arabicParenR"/>
            </a:pPr>
            <a:r>
              <a:rPr lang="en-GB" sz="4000" b="1" dirty="0">
                <a:latin typeface="Cambria"/>
                <a:ea typeface="Gungsuh"/>
              </a:rPr>
              <a:t>Pregnancy (</a:t>
            </a:r>
            <a:r>
              <a:rPr lang="en-GB" sz="4000" b="1" dirty="0">
                <a:latin typeface="Cambria"/>
                <a:ea typeface="Gungsuh"/>
                <a:sym typeface="Wingdings"/>
              </a:rPr>
              <a:t></a:t>
            </a:r>
            <a:r>
              <a:rPr lang="en-GB" sz="4000" b="1" dirty="0">
                <a:latin typeface="Cambria"/>
                <a:ea typeface="Gungsuh"/>
              </a:rPr>
              <a:t> GFR)</a:t>
            </a:r>
            <a:r>
              <a:rPr lang="en-GB" sz="4000" dirty="0">
                <a:latin typeface="Cambria"/>
                <a:ea typeface="Gungsuh"/>
                <a:sym typeface="Wingdings"/>
              </a:rPr>
              <a:t></a:t>
            </a:r>
            <a:r>
              <a:rPr lang="en-GB" sz="4000" dirty="0">
                <a:latin typeface="Cambria"/>
                <a:ea typeface="Gungsuh"/>
              </a:rPr>
              <a:t> transient mild </a:t>
            </a:r>
            <a:r>
              <a:rPr lang="en-GB" sz="4000" dirty="0" err="1">
                <a:latin typeface="Cambria"/>
                <a:ea typeface="Gungsuh"/>
              </a:rPr>
              <a:t>glucosuria</a:t>
            </a:r>
            <a:r>
              <a:rPr lang="en-GB" sz="4000" dirty="0">
                <a:latin typeface="Cambria"/>
                <a:ea typeface="Gungsuh"/>
              </a:rPr>
              <a:t>.</a:t>
            </a:r>
            <a:endParaRPr lang="en-US" sz="3600" dirty="0">
              <a:latin typeface="Times New Roman"/>
              <a:ea typeface="SimSun"/>
            </a:endParaRPr>
          </a:p>
          <a:p>
            <a:pPr marL="0" indent="0" algn="just">
              <a:lnSpc>
                <a:spcPct val="50000"/>
              </a:lnSpc>
              <a:spcBef>
                <a:spcPts val="0"/>
              </a:spcBef>
              <a:spcAft>
                <a:spcPts val="0"/>
              </a:spcAft>
              <a:buNone/>
              <a:tabLst>
                <a:tab pos="-1676400" algn="r"/>
                <a:tab pos="-1219200" algn="r"/>
              </a:tabLst>
            </a:pPr>
            <a:r>
              <a:rPr lang="en-GB" sz="4000" dirty="0">
                <a:latin typeface="Cambria"/>
                <a:ea typeface="Gungsuh"/>
              </a:rPr>
              <a:t> </a:t>
            </a:r>
            <a:endParaRPr lang="en-US" sz="4400" dirty="0">
              <a:latin typeface="Times New Roman"/>
              <a:ea typeface="Times New Roman"/>
            </a:endParaRPr>
          </a:p>
          <a:p>
            <a:pPr lvl="0" algn="just">
              <a:lnSpc>
                <a:spcPct val="140000"/>
              </a:lnSpc>
              <a:spcBef>
                <a:spcPts val="0"/>
              </a:spcBef>
              <a:buFont typeface="Times New Roman"/>
              <a:buChar char="-"/>
              <a:tabLst>
                <a:tab pos="-1676400" algn="r"/>
                <a:tab pos="-1219200" algn="r"/>
              </a:tabLst>
            </a:pPr>
            <a:r>
              <a:rPr lang="en-US" sz="4000" b="1" dirty="0">
                <a:latin typeface="Cambria"/>
                <a:ea typeface="Gungsuh"/>
              </a:rPr>
              <a:t>No </a:t>
            </a:r>
            <a:r>
              <a:rPr lang="en-US" sz="4000" b="1" dirty="0" err="1">
                <a:latin typeface="Cambria"/>
                <a:ea typeface="Gungsuh"/>
              </a:rPr>
              <a:t>glucosuria</a:t>
            </a:r>
            <a:r>
              <a:rPr lang="en-US" sz="4000" dirty="0">
                <a:latin typeface="Cambria"/>
                <a:ea typeface="Gungsuh"/>
              </a:rPr>
              <a:t> </a:t>
            </a:r>
            <a:r>
              <a:rPr lang="en-GB" sz="4000" dirty="0">
                <a:latin typeface="Cambria"/>
                <a:ea typeface="Gungsuh"/>
              </a:rPr>
              <a:t>despite high blood glucose level </a:t>
            </a:r>
            <a:r>
              <a:rPr lang="en-US" sz="4000" dirty="0">
                <a:latin typeface="Cambria"/>
                <a:ea typeface="Gungsuh"/>
              </a:rPr>
              <a:t>in </a:t>
            </a:r>
            <a:r>
              <a:rPr lang="en-US" sz="4000" b="1" i="1" dirty="0">
                <a:latin typeface="Cambria"/>
                <a:ea typeface="Gungsuh"/>
              </a:rPr>
              <a:t>chronic</a:t>
            </a:r>
            <a:r>
              <a:rPr lang="en-US" sz="4000" b="1" dirty="0">
                <a:latin typeface="Cambria"/>
                <a:ea typeface="Gungsuh"/>
              </a:rPr>
              <a:t> </a:t>
            </a:r>
            <a:r>
              <a:rPr lang="en-US" sz="4000" b="1" i="1" dirty="0">
                <a:latin typeface="Cambria"/>
                <a:ea typeface="Gungsuh"/>
              </a:rPr>
              <a:t>old diabetics</a:t>
            </a:r>
            <a:r>
              <a:rPr lang="en-US" sz="4000" dirty="0">
                <a:latin typeface="Cambria"/>
                <a:ea typeface="Gungsuh"/>
              </a:rPr>
              <a:t> may be due to </a:t>
            </a:r>
            <a:r>
              <a:rPr lang="en-US" sz="4000" dirty="0">
                <a:latin typeface="Cambria"/>
                <a:ea typeface="Gungsuh"/>
                <a:sym typeface="Wingdings"/>
              </a:rPr>
              <a:t></a:t>
            </a:r>
            <a:r>
              <a:rPr lang="en-US" sz="4000" dirty="0">
                <a:latin typeface="Cambria"/>
                <a:ea typeface="Gungsuh"/>
              </a:rPr>
              <a:t> GFR </a:t>
            </a:r>
            <a:r>
              <a:rPr lang="en-US" sz="4000" dirty="0">
                <a:latin typeface="Cambria"/>
                <a:ea typeface="Gungsuh"/>
                <a:sym typeface="Wingdings"/>
              </a:rPr>
              <a:t></a:t>
            </a:r>
            <a:r>
              <a:rPr lang="en-US" sz="4000" dirty="0">
                <a:latin typeface="Cambria"/>
                <a:ea typeface="Gungsuh"/>
              </a:rPr>
              <a:t> </a:t>
            </a:r>
            <a:r>
              <a:rPr lang="en-US" sz="4000" dirty="0">
                <a:latin typeface="Cambria"/>
                <a:ea typeface="Gungsuh"/>
                <a:sym typeface="Wingdings"/>
              </a:rPr>
              <a:t></a:t>
            </a:r>
            <a:r>
              <a:rPr lang="en-US" sz="4000" dirty="0">
                <a:latin typeface="Cambria"/>
                <a:ea typeface="Gungsuh"/>
              </a:rPr>
              <a:t> tubular of load</a:t>
            </a:r>
            <a:r>
              <a:rPr lang="en-US" sz="4400" dirty="0">
                <a:latin typeface="Times New Roman"/>
                <a:ea typeface="Gungsuh"/>
              </a:rPr>
              <a:t> </a:t>
            </a:r>
            <a:r>
              <a:rPr lang="en-GB" sz="4000" dirty="0">
                <a:latin typeface="Cambria"/>
                <a:ea typeface="Gungsuh"/>
              </a:rPr>
              <a:t>glucose</a:t>
            </a:r>
            <a:r>
              <a:rPr lang="en-GB" sz="3600" dirty="0">
                <a:latin typeface="Times New Roman"/>
                <a:ea typeface="Gungsuh"/>
              </a:rPr>
              <a:t> </a:t>
            </a:r>
            <a:r>
              <a:rPr lang="en-GB" sz="3600" dirty="0">
                <a:latin typeface="Times New Roman"/>
                <a:ea typeface="Gungsuh"/>
                <a:sym typeface="Wingdings"/>
              </a:rPr>
              <a:t></a:t>
            </a:r>
            <a:r>
              <a:rPr lang="en-GB" sz="3600" dirty="0">
                <a:latin typeface="Times New Roman"/>
                <a:ea typeface="Gungsuh"/>
              </a:rPr>
              <a:t> </a:t>
            </a:r>
            <a:r>
              <a:rPr lang="en-GB" sz="4000" dirty="0">
                <a:latin typeface="Cambria"/>
                <a:ea typeface="Gungsuh"/>
              </a:rPr>
              <a:t>reabsorbed completely.</a:t>
            </a:r>
            <a:endParaRPr lang="en-US" sz="4400" dirty="0">
              <a:latin typeface="Times New Roman"/>
              <a:ea typeface="Gungsuh"/>
            </a:endParaRPr>
          </a:p>
          <a:p>
            <a:pPr algn="just"/>
            <a:endParaRPr lang="ar-SA" dirty="0"/>
          </a:p>
        </p:txBody>
      </p:sp>
    </p:spTree>
    <p:extLst>
      <p:ext uri="{BB962C8B-B14F-4D97-AF65-F5344CB8AC3E}">
        <p14:creationId xmlns:p14="http://schemas.microsoft.com/office/powerpoint/2010/main" val="5103836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143000"/>
            <a:ext cx="8458200" cy="5211763"/>
          </a:xfrm>
        </p:spPr>
        <p:txBody>
          <a:bodyPr>
            <a:normAutofit fontScale="85000" lnSpcReduction="10000"/>
          </a:bodyPr>
          <a:lstStyle/>
          <a:p>
            <a:pPr lvl="0" algn="just">
              <a:lnSpc>
                <a:spcPct val="120000"/>
              </a:lnSpc>
            </a:pPr>
            <a:r>
              <a:rPr lang="en-US" b="1" dirty="0" smtClean="0"/>
              <a:t>180 liters</a:t>
            </a:r>
            <a:r>
              <a:rPr lang="en-US" dirty="0" smtClean="0"/>
              <a:t> of plasma filtered / day. But, only </a:t>
            </a:r>
            <a:r>
              <a:rPr lang="en-US" b="1" dirty="0" smtClean="0"/>
              <a:t>1.5 liters</a:t>
            </a:r>
            <a:r>
              <a:rPr lang="en-US" dirty="0" smtClean="0"/>
              <a:t> of urine are excreted. </a:t>
            </a:r>
            <a:r>
              <a:rPr lang="en-US" b="1" dirty="0" smtClean="0"/>
              <a:t>99%</a:t>
            </a:r>
            <a:r>
              <a:rPr lang="en-US" dirty="0" smtClean="0"/>
              <a:t> of water is reabsorbed.</a:t>
            </a:r>
          </a:p>
          <a:p>
            <a:pPr lvl="0" algn="just">
              <a:lnSpc>
                <a:spcPct val="120000"/>
              </a:lnSpc>
            </a:pPr>
            <a:endParaRPr lang="en-US" dirty="0" smtClean="0"/>
          </a:p>
          <a:p>
            <a:pPr lvl="0" algn="just">
              <a:lnSpc>
                <a:spcPct val="120000"/>
              </a:lnSpc>
              <a:buFont typeface="Wingdings" pitchFamily="2" charset="2"/>
              <a:buChar char="v"/>
            </a:pPr>
            <a:r>
              <a:rPr lang="en-US" b="1" u="heavy" dirty="0" smtClean="0"/>
              <a:t>Water reabsorption in PCT</a:t>
            </a:r>
            <a:r>
              <a:rPr lang="en-US" u="heavy" dirty="0" smtClean="0"/>
              <a:t> </a:t>
            </a:r>
            <a:r>
              <a:rPr lang="en-US" b="1" u="heavy" dirty="0" smtClean="0"/>
              <a:t>(70%):</a:t>
            </a:r>
            <a:endParaRPr lang="en-US" dirty="0" smtClean="0"/>
          </a:p>
          <a:p>
            <a:pPr lvl="0" algn="just">
              <a:lnSpc>
                <a:spcPct val="120000"/>
              </a:lnSpc>
            </a:pPr>
            <a:r>
              <a:rPr lang="en-US" b="1" dirty="0" smtClean="0"/>
              <a:t>Passive </a:t>
            </a:r>
            <a:r>
              <a:rPr lang="en-US" dirty="0" smtClean="0"/>
              <a:t>(secondary to active transport of </a:t>
            </a:r>
            <a:r>
              <a:rPr lang="en-US" dirty="0" err="1" smtClean="0"/>
              <a:t>NaCL</a:t>
            </a:r>
            <a:r>
              <a:rPr lang="en-US" dirty="0" smtClean="0"/>
              <a:t>, glucose &amp; amino acids).</a:t>
            </a:r>
          </a:p>
          <a:p>
            <a:pPr lvl="0" algn="just">
              <a:lnSpc>
                <a:spcPct val="120000"/>
              </a:lnSpc>
            </a:pPr>
            <a:r>
              <a:rPr lang="en-US" b="1" dirty="0" smtClean="0"/>
              <a:t>Obligatory</a:t>
            </a:r>
            <a:r>
              <a:rPr lang="en-US" dirty="0" smtClean="0"/>
              <a:t> water reabsorption </a:t>
            </a:r>
            <a:r>
              <a:rPr lang="en-US" b="1" dirty="0" smtClean="0"/>
              <a:t>(independent of ADH effect).</a:t>
            </a:r>
            <a:endParaRPr lang="en-US" dirty="0" smtClean="0"/>
          </a:p>
          <a:p>
            <a:pPr lvl="0" algn="just">
              <a:lnSpc>
                <a:spcPct val="120000"/>
              </a:lnSpc>
            </a:pPr>
            <a:r>
              <a:rPr lang="en-US" dirty="0" smtClean="0"/>
              <a:t>Helped by </a:t>
            </a:r>
            <a:r>
              <a:rPr lang="en-US" b="1" dirty="0" err="1" smtClean="0"/>
              <a:t>aquaporin</a:t>
            </a:r>
            <a:r>
              <a:rPr lang="en-US" b="1" dirty="0" smtClean="0"/>
              <a:t> 1</a:t>
            </a:r>
            <a:r>
              <a:rPr lang="en-US" dirty="0" smtClean="0"/>
              <a:t> (= water channels) in luminal border of </a:t>
            </a:r>
            <a:r>
              <a:rPr lang="en-US" b="1" dirty="0" smtClean="0"/>
              <a:t>PCT.</a:t>
            </a:r>
            <a:endParaRPr lang="en-US" dirty="0" smtClean="0"/>
          </a:p>
          <a:p>
            <a:endParaRPr lang="en-US" dirty="0"/>
          </a:p>
        </p:txBody>
      </p:sp>
      <p:sp>
        <p:nvSpPr>
          <p:cNvPr id="46081" name="Rectangle 1"/>
          <p:cNvSpPr>
            <a:spLocks noGrp="1" noChangeArrowheads="1"/>
          </p:cNvSpPr>
          <p:nvPr>
            <p:ph type="title"/>
          </p:nvPr>
        </p:nvSpPr>
        <p:spPr bwMode="auto">
          <a:xfrm>
            <a:off x="685800" y="457200"/>
            <a:ext cx="7696200" cy="584775"/>
          </a:xfrm>
          <a:prstGeom prst="rect">
            <a:avLst/>
          </a:prstGeom>
          <a:solidFill>
            <a:srgbClr val="2818FA"/>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269875" algn="l"/>
              </a:tabLst>
            </a:pPr>
            <a:r>
              <a:rPr kumimoji="0" lang="en-GB" altLang="zh-CN" sz="3200" b="0" i="0" u="sng" strike="noStrike" cap="none" normalizeH="0" baseline="0" dirty="0" smtClean="0">
                <a:ln>
                  <a:noFill/>
                </a:ln>
                <a:solidFill>
                  <a:srgbClr val="FFFF00"/>
                </a:solidFill>
                <a:effectLst/>
                <a:latin typeface="Arial Black" pitchFamily="34" charset="0"/>
                <a:ea typeface="Gungsuh" pitchFamily="18" charset="-127"/>
                <a:cs typeface="Times New Roman" pitchFamily="18" charset="0"/>
              </a:rPr>
              <a:t>RENAL HANDLING OF WATER</a:t>
            </a:r>
            <a:endParaRPr kumimoji="0" lang="en-GB" altLang="zh-CN" sz="3200" b="0" i="0" u="none" strike="noStrike" cap="none" normalizeH="0" baseline="0" dirty="0" smtClean="0">
              <a:ln>
                <a:noFill/>
              </a:ln>
              <a:solidFill>
                <a:srgbClr val="FFFF00"/>
              </a:solidFill>
              <a:effectLst/>
              <a:latin typeface="Arial" pitchFamily="34" charset="0"/>
              <a:cs typeface="Arial"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239000" cy="762000"/>
          </a:xfrm>
          <a:solidFill>
            <a:srgbClr val="2818FA"/>
          </a:solidFill>
        </p:spPr>
        <p:txBody>
          <a:bodyPr>
            <a:noAutofit/>
          </a:bodyPr>
          <a:lstStyle/>
          <a:p>
            <a:pPr marL="76200" lvl="0" indent="-342900">
              <a:lnSpc>
                <a:spcPct val="150000"/>
              </a:lnSpc>
              <a:spcBef>
                <a:spcPts val="0"/>
              </a:spcBef>
              <a:tabLst>
                <a:tab pos="-1676400" algn="r"/>
                <a:tab pos="-1219200" algn="r"/>
              </a:tabLst>
            </a:pPr>
            <a:r>
              <a:rPr lang="en-GB" sz="3600" b="1" u="heavy" dirty="0">
                <a:solidFill>
                  <a:srgbClr val="FFFF00"/>
                </a:solidFill>
                <a:latin typeface="Bookman Old Style"/>
                <a:ea typeface="Gungsuh"/>
                <a:cs typeface="+mn-cs"/>
              </a:rPr>
              <a:t>Renal handling of proteins </a:t>
            </a:r>
            <a:endParaRPr lang="en-US" sz="3600" dirty="0">
              <a:solidFill>
                <a:srgbClr val="FFFF00"/>
              </a:solidFill>
              <a:latin typeface="Times New Roman"/>
              <a:ea typeface="Times New Roman"/>
              <a:cs typeface="+mn-cs"/>
            </a:endParaRPr>
          </a:p>
        </p:txBody>
      </p:sp>
      <p:sp>
        <p:nvSpPr>
          <p:cNvPr id="3" name="Content Placeholder 2"/>
          <p:cNvSpPr>
            <a:spLocks noGrp="1"/>
          </p:cNvSpPr>
          <p:nvPr>
            <p:ph idx="1"/>
          </p:nvPr>
        </p:nvSpPr>
        <p:spPr>
          <a:xfrm>
            <a:off x="228600" y="1219200"/>
            <a:ext cx="8763000" cy="6354763"/>
          </a:xfrm>
        </p:spPr>
        <p:txBody>
          <a:bodyPr>
            <a:normAutofit/>
          </a:bodyPr>
          <a:lstStyle/>
          <a:p>
            <a:pPr lvl="0" algn="just">
              <a:lnSpc>
                <a:spcPct val="150000"/>
              </a:lnSpc>
              <a:spcBef>
                <a:spcPts val="0"/>
              </a:spcBef>
              <a:buFont typeface="Times New Roman"/>
              <a:buChar char="-"/>
            </a:pPr>
            <a:r>
              <a:rPr lang="en-US" sz="3000" dirty="0" smtClean="0">
                <a:latin typeface="Cambria"/>
                <a:ea typeface="Gungsuh"/>
              </a:rPr>
              <a:t>Normally</a:t>
            </a:r>
            <a:r>
              <a:rPr lang="en-US" sz="3000" dirty="0">
                <a:latin typeface="Cambria"/>
                <a:ea typeface="Gungsuh"/>
              </a:rPr>
              <a:t>, 1% of albumin is filtered in the kidney but it is completely reabsorbed by </a:t>
            </a:r>
            <a:r>
              <a:rPr lang="en-US" sz="3000" b="1" u="heavy" dirty="0">
                <a:latin typeface="Cambria"/>
                <a:ea typeface="Gungsuh"/>
              </a:rPr>
              <a:t>P</a:t>
            </a:r>
            <a:r>
              <a:rPr lang="en-US" sz="3000" dirty="0">
                <a:latin typeface="Cambria"/>
                <a:ea typeface="Gungsuh"/>
              </a:rPr>
              <a:t>inocytosis at </a:t>
            </a:r>
            <a:r>
              <a:rPr lang="en-US" sz="3000" b="1" u="heavy" dirty="0">
                <a:latin typeface="Cambria"/>
                <a:ea typeface="Gungsuh"/>
              </a:rPr>
              <a:t>P</a:t>
            </a:r>
            <a:r>
              <a:rPr lang="en-US" sz="3000" b="1" dirty="0">
                <a:latin typeface="Cambria"/>
                <a:ea typeface="Gungsuh"/>
              </a:rPr>
              <a:t>CT</a:t>
            </a:r>
            <a:r>
              <a:rPr lang="en-US" sz="3000" dirty="0" smtClean="0">
                <a:latin typeface="Cambria"/>
                <a:ea typeface="Gungsuh"/>
              </a:rPr>
              <a:t>.</a:t>
            </a:r>
          </a:p>
          <a:p>
            <a:pPr marL="0" lvl="0" indent="0" algn="just">
              <a:lnSpc>
                <a:spcPct val="150000"/>
              </a:lnSpc>
              <a:spcBef>
                <a:spcPts val="0"/>
              </a:spcBef>
              <a:buNone/>
            </a:pPr>
            <a:endParaRPr lang="en-US" sz="3000" dirty="0">
              <a:latin typeface="Times New Roman"/>
              <a:ea typeface="Gungsuh"/>
            </a:endParaRPr>
          </a:p>
          <a:p>
            <a:pPr lvl="0" algn="just">
              <a:lnSpc>
                <a:spcPct val="150000"/>
              </a:lnSpc>
              <a:spcBef>
                <a:spcPts val="0"/>
              </a:spcBef>
              <a:buFont typeface="Times New Roman"/>
              <a:buChar char="-"/>
            </a:pPr>
            <a:r>
              <a:rPr lang="en-US" sz="3000" dirty="0">
                <a:latin typeface="Cambria"/>
                <a:ea typeface="Gungsuh"/>
              </a:rPr>
              <a:t>In nephritis, </a:t>
            </a:r>
            <a:r>
              <a:rPr lang="en-US" sz="3000" dirty="0">
                <a:latin typeface="Cambria"/>
                <a:ea typeface="Gungsuh"/>
                <a:sym typeface="Wingdings"/>
              </a:rPr>
              <a:t></a:t>
            </a:r>
            <a:r>
              <a:rPr lang="en-US" sz="3000" dirty="0">
                <a:latin typeface="Cambria"/>
                <a:ea typeface="Gungsuh"/>
              </a:rPr>
              <a:t> negative charge in glomerular membrane </a:t>
            </a:r>
            <a:r>
              <a:rPr lang="en-US" sz="3000" dirty="0">
                <a:latin typeface="Cambria"/>
                <a:ea typeface="Gungsuh"/>
                <a:sym typeface="Wingdings"/>
              </a:rPr>
              <a:t></a:t>
            </a:r>
            <a:r>
              <a:rPr lang="en-US" sz="3000" dirty="0">
                <a:latin typeface="Cambria"/>
                <a:ea typeface="Gungsuh"/>
              </a:rPr>
              <a:t> albuminuria.</a:t>
            </a:r>
            <a:endParaRPr lang="en-US" sz="3000" dirty="0">
              <a:latin typeface="Times New Roman"/>
              <a:ea typeface="Gungsuh"/>
            </a:endParaRPr>
          </a:p>
          <a:p>
            <a:pPr marL="0" indent="0">
              <a:lnSpc>
                <a:spcPct val="150000"/>
              </a:lnSpc>
              <a:spcBef>
                <a:spcPts val="0"/>
              </a:spcBef>
              <a:buNone/>
              <a:tabLst>
                <a:tab pos="-1676400" algn="r"/>
                <a:tab pos="-1219200" algn="r"/>
              </a:tabLst>
            </a:pPr>
            <a:r>
              <a:rPr lang="en-GB" sz="4400" b="1" dirty="0">
                <a:latin typeface="Cambria"/>
                <a:ea typeface="Gungsuh"/>
              </a:rPr>
              <a:t> </a:t>
            </a:r>
            <a:endParaRPr lang="en-US" sz="4800" dirty="0">
              <a:latin typeface="Times New Roman"/>
              <a:ea typeface="Times New Roman"/>
            </a:endParaRPr>
          </a:p>
          <a:p>
            <a:pPr algn="just"/>
            <a:endParaRPr lang="ar-SA" dirty="0"/>
          </a:p>
        </p:txBody>
      </p:sp>
    </p:spTree>
    <p:extLst>
      <p:ext uri="{BB962C8B-B14F-4D97-AF65-F5344CB8AC3E}">
        <p14:creationId xmlns:p14="http://schemas.microsoft.com/office/powerpoint/2010/main" val="21192559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7620000" cy="762000"/>
          </a:xfrm>
          <a:solidFill>
            <a:srgbClr val="2818FA"/>
          </a:solidFill>
        </p:spPr>
        <p:txBody>
          <a:bodyPr>
            <a:noAutofit/>
          </a:bodyPr>
          <a:lstStyle/>
          <a:p>
            <a:pPr marL="228600" lvl="0" indent="-342900">
              <a:lnSpc>
                <a:spcPct val="150000"/>
              </a:lnSpc>
              <a:spcBef>
                <a:spcPts val="0"/>
              </a:spcBef>
              <a:tabLst>
                <a:tab pos="-1676400" algn="r"/>
                <a:tab pos="-1219200" algn="r"/>
              </a:tabLst>
            </a:pPr>
            <a:r>
              <a:rPr lang="en-GB" sz="3600" b="1" u="heavy" dirty="0">
                <a:solidFill>
                  <a:srgbClr val="FFFF00"/>
                </a:solidFill>
                <a:latin typeface="Bookman Old Style"/>
                <a:ea typeface="Gungsuh"/>
                <a:cs typeface="+mn-cs"/>
              </a:rPr>
              <a:t>Renal handling of amino acids</a:t>
            </a:r>
            <a:endParaRPr lang="en-US" sz="3600" dirty="0">
              <a:solidFill>
                <a:srgbClr val="FFFF00"/>
              </a:solidFill>
              <a:latin typeface="Times New Roman"/>
              <a:ea typeface="Times New Roman"/>
              <a:cs typeface="+mn-cs"/>
            </a:endParaRPr>
          </a:p>
        </p:txBody>
      </p:sp>
      <p:sp>
        <p:nvSpPr>
          <p:cNvPr id="3" name="Content Placeholder 2"/>
          <p:cNvSpPr>
            <a:spLocks noGrp="1"/>
          </p:cNvSpPr>
          <p:nvPr>
            <p:ph idx="1"/>
          </p:nvPr>
        </p:nvSpPr>
        <p:spPr>
          <a:xfrm>
            <a:off x="228600" y="1219200"/>
            <a:ext cx="8763000" cy="6354763"/>
          </a:xfrm>
        </p:spPr>
        <p:txBody>
          <a:bodyPr>
            <a:normAutofit/>
          </a:bodyPr>
          <a:lstStyle/>
          <a:p>
            <a:pPr lvl="0" algn="just">
              <a:lnSpc>
                <a:spcPct val="150000"/>
              </a:lnSpc>
              <a:spcBef>
                <a:spcPts val="0"/>
              </a:spcBef>
              <a:buFont typeface="Times New Roman"/>
              <a:buChar char="-"/>
            </a:pPr>
            <a:r>
              <a:rPr lang="en-US" sz="2800" dirty="0" smtClean="0">
                <a:solidFill>
                  <a:prstClr val="black"/>
                </a:solidFill>
                <a:latin typeface="Cambria"/>
                <a:ea typeface="Gungsuh"/>
              </a:rPr>
              <a:t>Renal </a:t>
            </a:r>
            <a:r>
              <a:rPr lang="en-US" sz="2800" dirty="0">
                <a:solidFill>
                  <a:prstClr val="black"/>
                </a:solidFill>
                <a:latin typeface="Cambria"/>
                <a:ea typeface="Gungsuh"/>
              </a:rPr>
              <a:t>handling of amino acids is similar to glucose reabsorption.</a:t>
            </a:r>
            <a:endParaRPr lang="en-US" sz="2800" dirty="0">
              <a:solidFill>
                <a:prstClr val="black"/>
              </a:solidFill>
              <a:latin typeface="Times New Roman"/>
              <a:ea typeface="Gungsuh"/>
            </a:endParaRPr>
          </a:p>
          <a:p>
            <a:pPr lvl="0" algn="just">
              <a:lnSpc>
                <a:spcPct val="150000"/>
              </a:lnSpc>
              <a:spcBef>
                <a:spcPts val="0"/>
              </a:spcBef>
              <a:buFont typeface="Times New Roman"/>
              <a:buChar char="-"/>
            </a:pPr>
            <a:r>
              <a:rPr lang="en-US" sz="2800" b="1" dirty="0">
                <a:solidFill>
                  <a:prstClr val="black"/>
                </a:solidFill>
                <a:latin typeface="Cambria"/>
                <a:ea typeface="Gungsuh"/>
              </a:rPr>
              <a:t>In</a:t>
            </a:r>
            <a:r>
              <a:rPr lang="en-US" sz="2800" dirty="0">
                <a:solidFill>
                  <a:prstClr val="black"/>
                </a:solidFill>
                <a:latin typeface="Cambria"/>
                <a:ea typeface="Gungsuh"/>
              </a:rPr>
              <a:t> </a:t>
            </a:r>
            <a:r>
              <a:rPr lang="en-US" sz="2800" b="1" dirty="0">
                <a:solidFill>
                  <a:prstClr val="black"/>
                </a:solidFill>
                <a:latin typeface="Cambria"/>
                <a:ea typeface="Gungsuh"/>
              </a:rPr>
              <a:t>PCT.</a:t>
            </a:r>
            <a:endParaRPr lang="en-US" sz="2800" dirty="0">
              <a:solidFill>
                <a:prstClr val="black"/>
              </a:solidFill>
              <a:latin typeface="Times New Roman"/>
              <a:ea typeface="Gungsuh"/>
            </a:endParaRPr>
          </a:p>
          <a:p>
            <a:pPr lvl="0" algn="just">
              <a:lnSpc>
                <a:spcPct val="150000"/>
              </a:lnSpc>
              <a:spcBef>
                <a:spcPts val="0"/>
              </a:spcBef>
              <a:buFont typeface="Times New Roman"/>
              <a:buChar char="-"/>
            </a:pPr>
            <a:r>
              <a:rPr lang="en-GB" sz="2800" b="1" dirty="0">
                <a:solidFill>
                  <a:prstClr val="black"/>
                </a:solidFill>
                <a:latin typeface="Cambria"/>
                <a:ea typeface="Gungsuh"/>
              </a:rPr>
              <a:t>Secondary active transport.</a:t>
            </a:r>
            <a:endParaRPr lang="en-US" sz="2800" dirty="0">
              <a:solidFill>
                <a:prstClr val="black"/>
              </a:solidFill>
              <a:latin typeface="Times New Roman"/>
              <a:ea typeface="Gungsuh"/>
            </a:endParaRPr>
          </a:p>
          <a:p>
            <a:pPr lvl="0" algn="just">
              <a:lnSpc>
                <a:spcPct val="150000"/>
              </a:lnSpc>
              <a:spcBef>
                <a:spcPts val="0"/>
              </a:spcBef>
              <a:buFont typeface="Times New Roman"/>
              <a:buChar char="-"/>
            </a:pPr>
            <a:r>
              <a:rPr lang="en-US" sz="2800" b="1" dirty="0">
                <a:solidFill>
                  <a:prstClr val="black"/>
                </a:solidFill>
                <a:latin typeface="Cambria"/>
                <a:ea typeface="Gungsuh"/>
              </a:rPr>
              <a:t>Tm </a:t>
            </a:r>
            <a:r>
              <a:rPr lang="en-GB" sz="2800" b="1" baseline="-25000" dirty="0">
                <a:solidFill>
                  <a:prstClr val="black"/>
                </a:solidFill>
                <a:latin typeface="Cambria"/>
                <a:ea typeface="Gungsuh"/>
              </a:rPr>
              <a:t>amino acids</a:t>
            </a:r>
            <a:r>
              <a:rPr lang="en-GB" sz="2800" b="1" dirty="0">
                <a:solidFill>
                  <a:prstClr val="black"/>
                </a:solidFill>
                <a:latin typeface="Cambria"/>
                <a:ea typeface="Gungsuh"/>
              </a:rPr>
              <a:t> </a:t>
            </a:r>
            <a:r>
              <a:rPr lang="en-US" sz="2800" b="1" dirty="0">
                <a:solidFill>
                  <a:prstClr val="black"/>
                </a:solidFill>
                <a:latin typeface="Cambria"/>
                <a:ea typeface="Gungsuh"/>
              </a:rPr>
              <a:t>= 30 mg/min. (due to carrier saturation).</a:t>
            </a:r>
            <a:endParaRPr lang="en-US" sz="2800" dirty="0">
              <a:solidFill>
                <a:prstClr val="black"/>
              </a:solidFill>
              <a:latin typeface="Times New Roman"/>
              <a:ea typeface="Gungsuh"/>
            </a:endParaRPr>
          </a:p>
          <a:p>
            <a:pPr marL="0" indent="0">
              <a:lnSpc>
                <a:spcPct val="150000"/>
              </a:lnSpc>
              <a:spcBef>
                <a:spcPts val="0"/>
              </a:spcBef>
              <a:buNone/>
              <a:tabLst>
                <a:tab pos="-1676400" algn="r"/>
                <a:tab pos="-1219200" algn="r"/>
              </a:tabLst>
            </a:pPr>
            <a:r>
              <a:rPr lang="en-GB" sz="2800" b="1" dirty="0">
                <a:latin typeface="Cambria"/>
                <a:ea typeface="Gungsuh"/>
              </a:rPr>
              <a:t> </a:t>
            </a:r>
            <a:endParaRPr lang="en-US" sz="2800" dirty="0">
              <a:latin typeface="Times New Roman"/>
              <a:ea typeface="Times New Roman"/>
            </a:endParaRPr>
          </a:p>
          <a:p>
            <a:pPr algn="just"/>
            <a:endParaRPr lang="ar-SA" dirty="0"/>
          </a:p>
        </p:txBody>
      </p:sp>
    </p:spTree>
    <p:extLst>
      <p:ext uri="{BB962C8B-B14F-4D97-AF65-F5344CB8AC3E}">
        <p14:creationId xmlns:p14="http://schemas.microsoft.com/office/powerpoint/2010/main" val="10702748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Content Placeholder 2"/>
          <p:cNvSpPr>
            <a:spLocks noGrp="1"/>
          </p:cNvSpPr>
          <p:nvPr>
            <p:ph idx="1"/>
          </p:nvPr>
        </p:nvSpPr>
        <p:spPr>
          <a:xfrm>
            <a:off x="323850" y="981075"/>
            <a:ext cx="8496300" cy="4525963"/>
          </a:xfrm>
        </p:spPr>
        <p:txBody>
          <a:bodyPr/>
          <a:lstStyle/>
          <a:p>
            <a:pPr algn="l" rtl="0"/>
            <a:r>
              <a:rPr lang="en-US" altLang="en-US" sz="2800" smtClean="0">
                <a:latin typeface="Arial" pitchFamily="34" charset="0"/>
                <a:cs typeface="Arial" pitchFamily="34" charset="0"/>
              </a:rPr>
              <a:t>Amino acids e.g. </a:t>
            </a:r>
            <a:r>
              <a:rPr lang="en-US" altLang="en-US" sz="2800" b="1" smtClean="0">
                <a:latin typeface="Arial" pitchFamily="34" charset="0"/>
                <a:cs typeface="Arial" pitchFamily="34" charset="0"/>
              </a:rPr>
              <a:t>glutamate and glycine </a:t>
            </a:r>
            <a:r>
              <a:rPr lang="en-US" altLang="en-US" sz="2800" smtClean="0">
                <a:latin typeface="Arial" pitchFamily="34" charset="0"/>
                <a:cs typeface="Arial" pitchFamily="34" charset="0"/>
              </a:rPr>
              <a:t>are absorbed Na-dependent 2ry active transport</a:t>
            </a:r>
          </a:p>
          <a:p>
            <a:pPr algn="l" rtl="0"/>
            <a:r>
              <a:rPr lang="en-US" altLang="en-US" sz="2800" smtClean="0">
                <a:latin typeface="Arial" pitchFamily="34" charset="0"/>
                <a:cs typeface="Arial" pitchFamily="34" charset="0"/>
              </a:rPr>
              <a:t>The transport is </a:t>
            </a:r>
            <a:r>
              <a:rPr lang="en-US" altLang="en-US" sz="2800" b="1" smtClean="0">
                <a:latin typeface="Arial" pitchFamily="34" charset="0"/>
                <a:cs typeface="Arial" pitchFamily="34" charset="0"/>
              </a:rPr>
              <a:t>limited </a:t>
            </a:r>
            <a:r>
              <a:rPr lang="en-US" altLang="en-US" sz="2800" smtClean="0">
                <a:latin typeface="Arial" pitchFamily="34" charset="0"/>
                <a:cs typeface="Arial" pitchFamily="34" charset="0"/>
              </a:rPr>
              <a:t>due to </a:t>
            </a:r>
            <a:r>
              <a:rPr lang="en-US" altLang="en-US" sz="2800" b="1" smtClean="0">
                <a:latin typeface="Arial" pitchFamily="34" charset="0"/>
                <a:cs typeface="Arial" pitchFamily="34" charset="0"/>
              </a:rPr>
              <a:t>saturation</a:t>
            </a:r>
            <a:r>
              <a:rPr lang="en-US" altLang="en-US" sz="2800" smtClean="0">
                <a:latin typeface="Arial" pitchFamily="34" charset="0"/>
                <a:cs typeface="Arial" pitchFamily="34" charset="0"/>
              </a:rPr>
              <a:t> of the carrier</a:t>
            </a:r>
          </a:p>
          <a:p>
            <a:pPr algn="l" rtl="0"/>
            <a:endParaRPr lang="en-US" altLang="en-US" smtClean="0">
              <a:cs typeface="Arial" pitchFamily="34" charset="0"/>
            </a:endParaRPr>
          </a:p>
        </p:txBody>
      </p:sp>
      <p:sp>
        <p:nvSpPr>
          <p:cNvPr id="5" name="Rectangle 4"/>
          <p:cNvSpPr/>
          <p:nvPr/>
        </p:nvSpPr>
        <p:spPr>
          <a:xfrm>
            <a:off x="794850" y="0"/>
            <a:ext cx="7492757" cy="769441"/>
          </a:xfrm>
          <a:prstGeom prst="rect">
            <a:avLst/>
          </a:prstGeom>
          <a:noFill/>
        </p:spPr>
        <p:txBody>
          <a:bodyPr wrap="none">
            <a:spAutoFit/>
          </a:bodyPr>
          <a:lstStyle/>
          <a:p>
            <a:pPr algn="ctr" rtl="1" fontAlgn="base">
              <a:spcBef>
                <a:spcPct val="0"/>
              </a:spcBef>
              <a:spcAft>
                <a:spcPct val="0"/>
              </a:spcAft>
              <a:defRPr/>
            </a:pPr>
            <a:r>
              <a:rPr lang="en-US" sz="4400" b="1" dirty="0">
                <a:ln w="17780" cmpd="sng">
                  <a:solidFill>
                    <a:srgbClr val="FFFFFF"/>
                  </a:solidFill>
                  <a:prstDash val="solid"/>
                  <a:miter lim="800000"/>
                </a:ln>
                <a:solidFill>
                  <a:srgbClr val="0000FF"/>
                </a:solidFill>
                <a:effectLst>
                  <a:outerShdw blurRad="50800" algn="tl" rotWithShape="0">
                    <a:srgbClr val="000000"/>
                  </a:outerShdw>
                </a:effectLst>
                <a:latin typeface="Arial" pitchFamily="34" charset="0"/>
                <a:cs typeface="Arial" pitchFamily="34" charset="0"/>
              </a:rPr>
              <a:t>Amino acids  Reabsorption</a:t>
            </a:r>
          </a:p>
        </p:txBody>
      </p:sp>
      <p:pic>
        <p:nvPicPr>
          <p:cNvPr id="5734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0338" y="2565400"/>
            <a:ext cx="4824412" cy="331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716465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7346">
                                            <p:txEl>
                                              <p:pRg st="0" end="0"/>
                                            </p:txEl>
                                          </p:spTgt>
                                        </p:tgtEl>
                                        <p:attrNameLst>
                                          <p:attrName>style.visibility</p:attrName>
                                        </p:attrNameLst>
                                      </p:cBhvr>
                                      <p:to>
                                        <p:strVal val="visible"/>
                                      </p:to>
                                    </p:set>
                                    <p:animEffect transition="in" filter="wipe(left)">
                                      <p:cBhvr>
                                        <p:cTn id="7" dur="500"/>
                                        <p:tgtEl>
                                          <p:spTgt spid="5734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7346">
                                            <p:txEl>
                                              <p:pRg st="1" end="1"/>
                                            </p:txEl>
                                          </p:spTgt>
                                        </p:tgtEl>
                                        <p:attrNameLst>
                                          <p:attrName>style.visibility</p:attrName>
                                        </p:attrNameLst>
                                      </p:cBhvr>
                                      <p:to>
                                        <p:strVal val="visible"/>
                                      </p:to>
                                    </p:set>
                                    <p:animEffect transition="in" filter="wipe(left)">
                                      <p:cBhvr>
                                        <p:cTn id="12" dur="500"/>
                                        <p:tgtEl>
                                          <p:spTgt spid="5734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nodeType="clickEffect">
                                  <p:stCondLst>
                                    <p:cond delay="0"/>
                                  </p:stCondLst>
                                  <p:childTnLst>
                                    <p:set>
                                      <p:cBhvr>
                                        <p:cTn id="16" dur="1" fill="hold">
                                          <p:stCondLst>
                                            <p:cond delay="0"/>
                                          </p:stCondLst>
                                        </p:cTn>
                                        <p:tgtEl>
                                          <p:spTgt spid="57348"/>
                                        </p:tgtEl>
                                        <p:attrNameLst>
                                          <p:attrName>style.visibility</p:attrName>
                                        </p:attrNameLst>
                                      </p:cBhvr>
                                      <p:to>
                                        <p:strVal val="visible"/>
                                      </p:to>
                                    </p:set>
                                    <p:animEffect transition="in" filter="wipe(down)">
                                      <p:cBhvr>
                                        <p:cTn id="17" dur="500"/>
                                        <p:tgtEl>
                                          <p:spTgt spid="573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6"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04800"/>
            <a:ext cx="7543800" cy="762000"/>
          </a:xfrm>
          <a:solidFill>
            <a:srgbClr val="2818FA"/>
          </a:solidFill>
        </p:spPr>
        <p:txBody>
          <a:bodyPr>
            <a:noAutofit/>
          </a:bodyPr>
          <a:lstStyle/>
          <a:p>
            <a:pPr marL="75565">
              <a:lnSpc>
                <a:spcPct val="150000"/>
              </a:lnSpc>
              <a:spcBef>
                <a:spcPts val="0"/>
              </a:spcBef>
              <a:tabLst>
                <a:tab pos="-1676400" algn="r"/>
                <a:tab pos="-1219200" algn="r"/>
              </a:tabLst>
            </a:pPr>
            <a:r>
              <a:rPr lang="en-GB" sz="3200" u="heavy" dirty="0">
                <a:latin typeface="Arial Black"/>
                <a:ea typeface="Gungsuh"/>
              </a:rPr>
              <a:t>Renal Handling of Calcium</a:t>
            </a:r>
            <a:endParaRPr lang="en-US" sz="3600" dirty="0">
              <a:effectLst/>
              <a:latin typeface="Times New Roman"/>
              <a:ea typeface="Times New Roman"/>
            </a:endParaRPr>
          </a:p>
        </p:txBody>
      </p:sp>
      <p:sp>
        <p:nvSpPr>
          <p:cNvPr id="3" name="Content Placeholder 2"/>
          <p:cNvSpPr>
            <a:spLocks noGrp="1"/>
          </p:cNvSpPr>
          <p:nvPr>
            <p:ph idx="1"/>
          </p:nvPr>
        </p:nvSpPr>
        <p:spPr>
          <a:xfrm>
            <a:off x="228600" y="1600200"/>
            <a:ext cx="8763000" cy="6354763"/>
          </a:xfrm>
        </p:spPr>
        <p:txBody>
          <a:bodyPr>
            <a:normAutofit/>
          </a:bodyPr>
          <a:lstStyle/>
          <a:p>
            <a:pPr lvl="0" algn="justLow">
              <a:spcBef>
                <a:spcPts val="0"/>
              </a:spcBef>
              <a:spcAft>
                <a:spcPts val="600"/>
              </a:spcAft>
              <a:buFont typeface="Times New Roman"/>
              <a:buChar char="-"/>
            </a:pPr>
            <a:r>
              <a:rPr lang="en-US" sz="2800" b="1" u="heavy" dirty="0">
                <a:latin typeface="Bookman Old Style"/>
                <a:ea typeface="Gungsuh"/>
              </a:rPr>
              <a:t>Normal blood calcium level</a:t>
            </a:r>
            <a:r>
              <a:rPr lang="en-US" sz="2800" dirty="0">
                <a:latin typeface="Times New Roman"/>
                <a:ea typeface="Gungsuh"/>
              </a:rPr>
              <a:t> between 9-11 mg / 100 ml.</a:t>
            </a:r>
          </a:p>
          <a:p>
            <a:pPr lvl="0" algn="justLow">
              <a:spcBef>
                <a:spcPts val="0"/>
              </a:spcBef>
              <a:spcAft>
                <a:spcPts val="600"/>
              </a:spcAft>
              <a:buFont typeface="Times New Roman"/>
              <a:buChar char="-"/>
            </a:pPr>
            <a:r>
              <a:rPr lang="en-US" sz="2800" b="1" u="heavy" dirty="0">
                <a:latin typeface="Bookman Old Style"/>
                <a:ea typeface="Gungsuh"/>
              </a:rPr>
              <a:t>Forms:</a:t>
            </a:r>
            <a:endParaRPr lang="en-US" sz="2800" dirty="0">
              <a:latin typeface="Times New Roman"/>
              <a:ea typeface="Gungsuh"/>
            </a:endParaRPr>
          </a:p>
          <a:p>
            <a:pPr lvl="0" algn="justLow">
              <a:spcBef>
                <a:spcPts val="0"/>
              </a:spcBef>
              <a:spcAft>
                <a:spcPts val="600"/>
              </a:spcAft>
              <a:buFont typeface="Wingdings"/>
              <a:buChar char=""/>
            </a:pPr>
            <a:r>
              <a:rPr lang="en-US" sz="2800" b="1" dirty="0">
                <a:latin typeface="Times New Roman"/>
                <a:ea typeface="SimSun"/>
              </a:rPr>
              <a:t>50%</a:t>
            </a:r>
            <a:r>
              <a:rPr lang="en-US" sz="2800" dirty="0">
                <a:latin typeface="Times New Roman"/>
                <a:ea typeface="SimSun"/>
              </a:rPr>
              <a:t> in </a:t>
            </a:r>
            <a:r>
              <a:rPr lang="en-US" sz="2800" b="1" dirty="0">
                <a:latin typeface="Times New Roman"/>
                <a:ea typeface="SimSun"/>
              </a:rPr>
              <a:t>ionized</a:t>
            </a:r>
            <a:r>
              <a:rPr lang="en-US" sz="2800" dirty="0">
                <a:latin typeface="Times New Roman"/>
                <a:ea typeface="SimSun"/>
              </a:rPr>
              <a:t> form and performing most of calcium functions in body.</a:t>
            </a:r>
          </a:p>
          <a:p>
            <a:pPr lvl="0" algn="justLow">
              <a:spcBef>
                <a:spcPts val="0"/>
              </a:spcBef>
              <a:spcAft>
                <a:spcPts val="600"/>
              </a:spcAft>
              <a:buFont typeface="Wingdings"/>
              <a:buChar char=""/>
            </a:pPr>
            <a:r>
              <a:rPr lang="en-US" sz="2800" b="1" dirty="0">
                <a:latin typeface="Times New Roman"/>
                <a:ea typeface="SimSun"/>
              </a:rPr>
              <a:t>10%</a:t>
            </a:r>
            <a:r>
              <a:rPr lang="en-US" sz="2800" dirty="0">
                <a:latin typeface="Times New Roman"/>
                <a:ea typeface="SimSun"/>
              </a:rPr>
              <a:t> </a:t>
            </a:r>
            <a:r>
              <a:rPr lang="en-US" sz="2800" b="1" dirty="0">
                <a:latin typeface="Times New Roman"/>
                <a:ea typeface="SimSun"/>
              </a:rPr>
              <a:t>bound</a:t>
            </a:r>
            <a:r>
              <a:rPr lang="en-US" sz="2800" dirty="0">
                <a:latin typeface="Times New Roman"/>
                <a:ea typeface="SimSun"/>
              </a:rPr>
              <a:t> to other anions (as citrate and phosphates) and they can be filtered with the ionized form.</a:t>
            </a:r>
          </a:p>
          <a:p>
            <a:pPr lvl="0" algn="justLow">
              <a:spcBef>
                <a:spcPts val="0"/>
              </a:spcBef>
              <a:spcAft>
                <a:spcPts val="600"/>
              </a:spcAft>
              <a:buFont typeface="Wingdings"/>
              <a:buChar char=""/>
            </a:pPr>
            <a:r>
              <a:rPr lang="en-US" sz="2800" b="1" dirty="0">
                <a:latin typeface="Times New Roman"/>
                <a:ea typeface="SimSun"/>
              </a:rPr>
              <a:t>40%</a:t>
            </a:r>
            <a:r>
              <a:rPr lang="en-US" sz="2800" dirty="0">
                <a:latin typeface="Times New Roman"/>
                <a:ea typeface="SimSun"/>
              </a:rPr>
              <a:t> </a:t>
            </a:r>
            <a:r>
              <a:rPr lang="en-US" sz="2800" b="1" dirty="0">
                <a:latin typeface="Times New Roman"/>
                <a:ea typeface="SimSun"/>
              </a:rPr>
              <a:t>bound</a:t>
            </a:r>
            <a:r>
              <a:rPr lang="en-US" sz="2800" dirty="0">
                <a:latin typeface="Times New Roman"/>
                <a:ea typeface="SimSun"/>
              </a:rPr>
              <a:t> to plasma proteins acting as a pool for the ionized amount and this part can not be filtered like ionized calcium. </a:t>
            </a:r>
          </a:p>
          <a:p>
            <a:pPr algn="just"/>
            <a:endParaRPr lang="ar-SA" dirty="0"/>
          </a:p>
        </p:txBody>
      </p:sp>
    </p:spTree>
    <p:extLst>
      <p:ext uri="{BB962C8B-B14F-4D97-AF65-F5344CB8AC3E}">
        <p14:creationId xmlns:p14="http://schemas.microsoft.com/office/powerpoint/2010/main" val="19350268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04800"/>
            <a:ext cx="7543800" cy="762000"/>
          </a:xfrm>
          <a:solidFill>
            <a:srgbClr val="2818FA"/>
          </a:solidFill>
        </p:spPr>
        <p:txBody>
          <a:bodyPr>
            <a:noAutofit/>
          </a:bodyPr>
          <a:lstStyle/>
          <a:p>
            <a:pPr marL="75565">
              <a:lnSpc>
                <a:spcPct val="150000"/>
              </a:lnSpc>
              <a:spcBef>
                <a:spcPts val="0"/>
              </a:spcBef>
              <a:tabLst>
                <a:tab pos="-1676400" algn="r"/>
                <a:tab pos="-1219200" algn="r"/>
              </a:tabLst>
            </a:pPr>
            <a:r>
              <a:rPr lang="en-GB" sz="3200" u="heavy" dirty="0">
                <a:latin typeface="Arial Black"/>
                <a:ea typeface="Gungsuh"/>
              </a:rPr>
              <a:t>Renal Handling of Calcium</a:t>
            </a:r>
            <a:endParaRPr lang="en-US" sz="3600" dirty="0">
              <a:effectLst/>
              <a:latin typeface="Times New Roman"/>
              <a:ea typeface="Times New Roman"/>
            </a:endParaRPr>
          </a:p>
        </p:txBody>
      </p:sp>
      <p:sp>
        <p:nvSpPr>
          <p:cNvPr id="3" name="Content Placeholder 2"/>
          <p:cNvSpPr>
            <a:spLocks noGrp="1"/>
          </p:cNvSpPr>
          <p:nvPr>
            <p:ph idx="1"/>
          </p:nvPr>
        </p:nvSpPr>
        <p:spPr>
          <a:xfrm>
            <a:off x="228600" y="1295400"/>
            <a:ext cx="8763000" cy="6659563"/>
          </a:xfrm>
        </p:spPr>
        <p:txBody>
          <a:bodyPr>
            <a:normAutofit/>
          </a:bodyPr>
          <a:lstStyle/>
          <a:p>
            <a:pPr lvl="0" algn="justLow">
              <a:spcBef>
                <a:spcPts val="0"/>
              </a:spcBef>
              <a:spcAft>
                <a:spcPts val="600"/>
              </a:spcAft>
              <a:buFont typeface="Times New Roman"/>
              <a:buChar char="-"/>
            </a:pPr>
            <a:r>
              <a:rPr lang="en-US" sz="2800" b="1" u="heavy" dirty="0">
                <a:latin typeface="Bookman Old Style"/>
                <a:ea typeface="Gungsuh"/>
              </a:rPr>
              <a:t>The most important functions of calcium:</a:t>
            </a:r>
            <a:endParaRPr lang="en-US" sz="2400" dirty="0">
              <a:latin typeface="Times New Roman"/>
              <a:ea typeface="Gungsuh"/>
            </a:endParaRPr>
          </a:p>
          <a:p>
            <a:pPr marR="635" lvl="0" algn="justLow">
              <a:spcBef>
                <a:spcPts val="0"/>
              </a:spcBef>
              <a:spcAft>
                <a:spcPts val="600"/>
              </a:spcAft>
              <a:buFont typeface="+mj-lt"/>
              <a:buAutoNum type="arabicPeriod"/>
              <a:tabLst>
                <a:tab pos="450215" algn="l"/>
              </a:tabLst>
            </a:pPr>
            <a:r>
              <a:rPr lang="en-US" sz="2800" dirty="0">
                <a:latin typeface="Times New Roman"/>
                <a:ea typeface="SimSun"/>
              </a:rPr>
              <a:t>Excitability of nerve and muscle.</a:t>
            </a:r>
            <a:endParaRPr lang="en-US" sz="2400" dirty="0">
              <a:latin typeface="Times New Roman"/>
              <a:ea typeface="SimSun"/>
            </a:endParaRPr>
          </a:p>
          <a:p>
            <a:pPr marR="635" lvl="0" algn="justLow">
              <a:spcBef>
                <a:spcPts val="0"/>
              </a:spcBef>
              <a:spcAft>
                <a:spcPts val="600"/>
              </a:spcAft>
              <a:buFont typeface="+mj-lt"/>
              <a:buAutoNum type="arabicPeriod"/>
              <a:tabLst>
                <a:tab pos="450215" algn="l"/>
              </a:tabLst>
            </a:pPr>
            <a:r>
              <a:rPr lang="en-US" sz="2800" dirty="0">
                <a:latin typeface="Times New Roman"/>
                <a:ea typeface="SimSun"/>
              </a:rPr>
              <a:t>Muscle </a:t>
            </a:r>
            <a:r>
              <a:rPr lang="en-US" sz="2800" b="1" u="heavy" dirty="0">
                <a:latin typeface="Times New Roman"/>
                <a:ea typeface="SimSun"/>
              </a:rPr>
              <a:t>c</a:t>
            </a:r>
            <a:r>
              <a:rPr lang="en-US" sz="2800" dirty="0">
                <a:latin typeface="Times New Roman"/>
                <a:ea typeface="SimSun"/>
              </a:rPr>
              <a:t>ontraction (cardiac, skeletal and smooth muscles).</a:t>
            </a:r>
            <a:endParaRPr lang="en-US" sz="2400" dirty="0">
              <a:latin typeface="Times New Roman"/>
              <a:ea typeface="SimSun"/>
            </a:endParaRPr>
          </a:p>
          <a:p>
            <a:pPr marR="635" lvl="0" algn="justLow">
              <a:spcBef>
                <a:spcPts val="0"/>
              </a:spcBef>
              <a:spcAft>
                <a:spcPts val="600"/>
              </a:spcAft>
              <a:buFont typeface="+mj-lt"/>
              <a:buAutoNum type="arabicPeriod"/>
              <a:tabLst>
                <a:tab pos="450215" algn="l"/>
              </a:tabLst>
            </a:pPr>
            <a:r>
              <a:rPr lang="en-US" sz="2800" dirty="0">
                <a:latin typeface="Times New Roman"/>
                <a:ea typeface="SimSun"/>
              </a:rPr>
              <a:t>Blood </a:t>
            </a:r>
            <a:r>
              <a:rPr lang="en-US" sz="2800" b="1" u="heavy" dirty="0">
                <a:latin typeface="Times New Roman"/>
                <a:ea typeface="SimSun"/>
              </a:rPr>
              <a:t>c</a:t>
            </a:r>
            <a:r>
              <a:rPr lang="en-US" sz="2800" dirty="0">
                <a:latin typeface="Times New Roman"/>
                <a:ea typeface="SimSun"/>
              </a:rPr>
              <a:t>oagulation.                   </a:t>
            </a:r>
            <a:r>
              <a:rPr lang="en-US" sz="2800" b="1" dirty="0">
                <a:latin typeface="Times New Roman"/>
                <a:ea typeface="SimSun"/>
              </a:rPr>
              <a:t>4.</a:t>
            </a:r>
            <a:r>
              <a:rPr lang="en-US" sz="2800" dirty="0">
                <a:latin typeface="Times New Roman"/>
                <a:ea typeface="SimSun"/>
              </a:rPr>
              <a:t> Bone and teeth formation.</a:t>
            </a:r>
            <a:endParaRPr lang="en-US" sz="2400" dirty="0">
              <a:latin typeface="Times New Roman"/>
              <a:ea typeface="SimSun"/>
            </a:endParaRPr>
          </a:p>
          <a:p>
            <a:pPr marR="635" lvl="0" algn="justLow">
              <a:spcBef>
                <a:spcPts val="0"/>
              </a:spcBef>
              <a:spcAft>
                <a:spcPts val="600"/>
              </a:spcAft>
              <a:buFont typeface="+mj-lt"/>
              <a:buAutoNum type="arabicPeriod" startAt="5"/>
              <a:tabLst>
                <a:tab pos="408940" algn="l"/>
              </a:tabLst>
            </a:pPr>
            <a:r>
              <a:rPr lang="en-US" sz="2800" dirty="0">
                <a:latin typeface="Times New Roman"/>
                <a:ea typeface="SimSun"/>
              </a:rPr>
              <a:t>Activation of many enzymes.   </a:t>
            </a:r>
            <a:r>
              <a:rPr lang="en-US" sz="2800" b="1" dirty="0">
                <a:latin typeface="Times New Roman"/>
                <a:ea typeface="SimSun"/>
              </a:rPr>
              <a:t>6.</a:t>
            </a:r>
            <a:r>
              <a:rPr lang="en-US" sz="2800" dirty="0">
                <a:latin typeface="Times New Roman"/>
                <a:ea typeface="SimSun"/>
              </a:rPr>
              <a:t> Controls cell membrane permeability.</a:t>
            </a:r>
            <a:endParaRPr lang="en-US" sz="2400" dirty="0">
              <a:latin typeface="Times New Roman"/>
              <a:ea typeface="SimSun"/>
            </a:endParaRPr>
          </a:p>
          <a:p>
            <a:pPr marR="635" lvl="0" algn="justLow">
              <a:spcBef>
                <a:spcPts val="0"/>
              </a:spcBef>
              <a:spcAft>
                <a:spcPts val="600"/>
              </a:spcAft>
              <a:buFont typeface="+mj-lt"/>
              <a:buAutoNum type="arabicPeriod" startAt="7"/>
              <a:tabLst>
                <a:tab pos="450215" algn="l"/>
              </a:tabLst>
            </a:pPr>
            <a:r>
              <a:rPr lang="en-US" sz="2800" dirty="0">
                <a:latin typeface="Times New Roman"/>
                <a:ea typeface="SimSun"/>
              </a:rPr>
              <a:t>Secretions of many hormones are calcium-dependent (as insulin).</a:t>
            </a:r>
            <a:endParaRPr lang="en-US" sz="2400" dirty="0">
              <a:latin typeface="Times New Roman"/>
              <a:ea typeface="SimSun"/>
            </a:endParaRPr>
          </a:p>
          <a:p>
            <a:pPr algn="just"/>
            <a:endParaRPr lang="ar-SA" dirty="0"/>
          </a:p>
        </p:txBody>
      </p:sp>
    </p:spTree>
    <p:extLst>
      <p:ext uri="{BB962C8B-B14F-4D97-AF65-F5344CB8AC3E}">
        <p14:creationId xmlns:p14="http://schemas.microsoft.com/office/powerpoint/2010/main" val="18052460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04800"/>
            <a:ext cx="7543800" cy="762000"/>
          </a:xfrm>
          <a:solidFill>
            <a:srgbClr val="2818FA"/>
          </a:solidFill>
        </p:spPr>
        <p:txBody>
          <a:bodyPr>
            <a:noAutofit/>
          </a:bodyPr>
          <a:lstStyle/>
          <a:p>
            <a:pPr marL="75565">
              <a:lnSpc>
                <a:spcPct val="150000"/>
              </a:lnSpc>
              <a:spcBef>
                <a:spcPts val="0"/>
              </a:spcBef>
              <a:tabLst>
                <a:tab pos="-1676400" algn="r"/>
                <a:tab pos="-1219200" algn="r"/>
              </a:tabLst>
            </a:pPr>
            <a:r>
              <a:rPr lang="en-GB" sz="3200" u="heavy" dirty="0">
                <a:latin typeface="Arial Black"/>
                <a:ea typeface="Gungsuh"/>
              </a:rPr>
              <a:t>Renal Handling of Calcium</a:t>
            </a:r>
            <a:endParaRPr lang="en-US" sz="3600" dirty="0">
              <a:effectLst/>
              <a:latin typeface="Times New Roman"/>
              <a:ea typeface="Times New Roman"/>
            </a:endParaRPr>
          </a:p>
        </p:txBody>
      </p:sp>
      <p:sp>
        <p:nvSpPr>
          <p:cNvPr id="3" name="Content Placeholder 2"/>
          <p:cNvSpPr>
            <a:spLocks noGrp="1"/>
          </p:cNvSpPr>
          <p:nvPr>
            <p:ph idx="1"/>
          </p:nvPr>
        </p:nvSpPr>
        <p:spPr>
          <a:xfrm>
            <a:off x="228600" y="1295400"/>
            <a:ext cx="8763000" cy="6659563"/>
          </a:xfrm>
        </p:spPr>
        <p:txBody>
          <a:bodyPr>
            <a:normAutofit/>
          </a:bodyPr>
          <a:lstStyle/>
          <a:p>
            <a:pPr lvl="0" algn="just">
              <a:lnSpc>
                <a:spcPct val="130000"/>
              </a:lnSpc>
              <a:spcBef>
                <a:spcPts val="0"/>
              </a:spcBef>
              <a:buFont typeface="Times New Roman"/>
              <a:buChar char="-"/>
            </a:pPr>
            <a:r>
              <a:rPr lang="en-GB" sz="3600" b="1" u="heavy" dirty="0">
                <a:latin typeface="Bookman Old Style"/>
                <a:ea typeface="Gungsuh"/>
              </a:rPr>
              <a:t>99% of filtered Ca</a:t>
            </a:r>
            <a:r>
              <a:rPr lang="en-GB" sz="3600" b="1" u="heavy" baseline="30000" dirty="0">
                <a:latin typeface="Bookman Old Style"/>
                <a:ea typeface="Gungsuh"/>
              </a:rPr>
              <a:t>++</a:t>
            </a:r>
            <a:r>
              <a:rPr lang="en-GB" sz="3600" b="1" u="heavy" dirty="0">
                <a:latin typeface="Bookman Old Style"/>
                <a:ea typeface="Gungsuh"/>
              </a:rPr>
              <a:t> is reabsorbed as follow:</a:t>
            </a:r>
            <a:endParaRPr lang="en-US" sz="3600" dirty="0">
              <a:latin typeface="Times New Roman"/>
              <a:ea typeface="Gungsuh"/>
            </a:endParaRPr>
          </a:p>
          <a:p>
            <a:pPr marL="17145" indent="0" algn="just">
              <a:lnSpc>
                <a:spcPct val="130000"/>
              </a:lnSpc>
              <a:spcBef>
                <a:spcPts val="0"/>
              </a:spcBef>
              <a:buNone/>
            </a:pPr>
            <a:r>
              <a:rPr lang="en-GB" sz="3600" dirty="0" smtClean="0">
                <a:latin typeface="Times New Roman"/>
                <a:ea typeface="Gungsuh"/>
              </a:rPr>
              <a:t>65</a:t>
            </a:r>
            <a:r>
              <a:rPr lang="en-GB" sz="3600" dirty="0">
                <a:latin typeface="Times New Roman"/>
                <a:ea typeface="Gungsuh"/>
              </a:rPr>
              <a:t>% in PCT                        </a:t>
            </a:r>
            <a:endParaRPr lang="en-GB" sz="3600" dirty="0" smtClean="0">
              <a:latin typeface="Times New Roman"/>
              <a:ea typeface="Gungsuh"/>
            </a:endParaRPr>
          </a:p>
          <a:p>
            <a:pPr marL="17145" indent="0" algn="just">
              <a:lnSpc>
                <a:spcPct val="130000"/>
              </a:lnSpc>
              <a:spcBef>
                <a:spcPts val="0"/>
              </a:spcBef>
              <a:buNone/>
            </a:pPr>
            <a:r>
              <a:rPr lang="en-GB" sz="3600" dirty="0" smtClean="0">
                <a:latin typeface="Times New Roman"/>
                <a:ea typeface="Gungsuh"/>
              </a:rPr>
              <a:t>25</a:t>
            </a:r>
            <a:r>
              <a:rPr lang="en-GB" sz="3600" dirty="0">
                <a:latin typeface="Times New Roman"/>
                <a:ea typeface="Gungsuh"/>
              </a:rPr>
              <a:t>% in loop of Henle                   </a:t>
            </a:r>
            <a:endParaRPr lang="en-GB" sz="3600" dirty="0" smtClean="0">
              <a:latin typeface="Times New Roman"/>
              <a:ea typeface="Gungsuh"/>
            </a:endParaRPr>
          </a:p>
          <a:p>
            <a:pPr marL="17145" indent="0" algn="just">
              <a:lnSpc>
                <a:spcPct val="130000"/>
              </a:lnSpc>
              <a:spcBef>
                <a:spcPts val="0"/>
              </a:spcBef>
              <a:buNone/>
            </a:pPr>
            <a:r>
              <a:rPr lang="en-GB" sz="3600" dirty="0" smtClean="0">
                <a:latin typeface="Times New Roman"/>
                <a:ea typeface="Gungsuh"/>
              </a:rPr>
              <a:t>10</a:t>
            </a:r>
            <a:r>
              <a:rPr lang="en-GB" sz="3600" dirty="0">
                <a:latin typeface="Times New Roman"/>
                <a:ea typeface="Gungsuh"/>
              </a:rPr>
              <a:t>% in DCT   </a:t>
            </a:r>
            <a:endParaRPr lang="en-US" sz="3600" dirty="0">
              <a:latin typeface="Times New Roman"/>
              <a:ea typeface="SimSun"/>
            </a:endParaRPr>
          </a:p>
          <a:p>
            <a:pPr algn="just"/>
            <a:endParaRPr lang="ar-SA" dirty="0"/>
          </a:p>
        </p:txBody>
      </p:sp>
    </p:spTree>
    <p:extLst>
      <p:ext uri="{BB962C8B-B14F-4D97-AF65-F5344CB8AC3E}">
        <p14:creationId xmlns:p14="http://schemas.microsoft.com/office/powerpoint/2010/main" val="19516440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04800"/>
            <a:ext cx="7543800" cy="762000"/>
          </a:xfrm>
          <a:solidFill>
            <a:srgbClr val="2818FA"/>
          </a:solidFill>
        </p:spPr>
        <p:txBody>
          <a:bodyPr>
            <a:noAutofit/>
          </a:bodyPr>
          <a:lstStyle/>
          <a:p>
            <a:pPr marL="75565">
              <a:lnSpc>
                <a:spcPct val="150000"/>
              </a:lnSpc>
              <a:spcBef>
                <a:spcPts val="0"/>
              </a:spcBef>
              <a:tabLst>
                <a:tab pos="-1676400" algn="r"/>
                <a:tab pos="-1219200" algn="r"/>
              </a:tabLst>
            </a:pPr>
            <a:r>
              <a:rPr lang="en-GB" sz="3200" u="heavy" dirty="0">
                <a:latin typeface="Arial Black"/>
                <a:ea typeface="Gungsuh"/>
              </a:rPr>
              <a:t>Renal Handling of Calcium</a:t>
            </a:r>
            <a:endParaRPr lang="en-US" sz="3600" dirty="0">
              <a:effectLst/>
              <a:latin typeface="Times New Roman"/>
              <a:ea typeface="Times New Roman"/>
            </a:endParaRPr>
          </a:p>
        </p:txBody>
      </p:sp>
      <p:sp>
        <p:nvSpPr>
          <p:cNvPr id="3" name="Content Placeholder 2"/>
          <p:cNvSpPr>
            <a:spLocks noGrp="1"/>
          </p:cNvSpPr>
          <p:nvPr>
            <p:ph idx="1"/>
          </p:nvPr>
        </p:nvSpPr>
        <p:spPr>
          <a:xfrm>
            <a:off x="228600" y="1295400"/>
            <a:ext cx="8763000" cy="6659563"/>
          </a:xfrm>
        </p:spPr>
        <p:txBody>
          <a:bodyPr>
            <a:normAutofit/>
          </a:bodyPr>
          <a:lstStyle/>
          <a:p>
            <a:pPr lvl="0" algn="just">
              <a:spcBef>
                <a:spcPts val="0"/>
              </a:spcBef>
              <a:buFont typeface="Times New Roman"/>
              <a:buChar char="-"/>
            </a:pPr>
            <a:r>
              <a:rPr lang="en-GB" sz="2800" b="1" u="heavy" dirty="0">
                <a:latin typeface="Bookman Old Style"/>
                <a:ea typeface="Gungsuh"/>
              </a:rPr>
              <a:t>Factors affecting Ca</a:t>
            </a:r>
            <a:r>
              <a:rPr lang="en-GB" sz="2800" b="1" u="heavy" baseline="30000" dirty="0">
                <a:latin typeface="Bookman Old Style"/>
                <a:ea typeface="Gungsuh"/>
              </a:rPr>
              <a:t>++</a:t>
            </a:r>
            <a:r>
              <a:rPr lang="en-GB" sz="2800" b="1" u="heavy" dirty="0">
                <a:latin typeface="Bookman Old Style"/>
                <a:ea typeface="Gungsuh"/>
              </a:rPr>
              <a:t> reabsorption:</a:t>
            </a:r>
            <a:endParaRPr lang="en-US" sz="2800" dirty="0">
              <a:latin typeface="Times New Roman"/>
              <a:ea typeface="Gungsuh"/>
            </a:endParaRPr>
          </a:p>
          <a:p>
            <a:pPr lvl="0" algn="just">
              <a:lnSpc>
                <a:spcPct val="130000"/>
              </a:lnSpc>
              <a:spcBef>
                <a:spcPts val="0"/>
              </a:spcBef>
              <a:buFont typeface="+mj-lt"/>
              <a:buAutoNum type="arabicParenR"/>
            </a:pPr>
            <a:r>
              <a:rPr lang="en-GB" sz="2800" dirty="0">
                <a:latin typeface="Times New Roman"/>
                <a:ea typeface="Gungsuh"/>
                <a:sym typeface="Wingdings"/>
              </a:rPr>
              <a:t></a:t>
            </a:r>
            <a:r>
              <a:rPr lang="en-GB" sz="2800" dirty="0">
                <a:latin typeface="Times New Roman"/>
                <a:ea typeface="Gungsuh"/>
              </a:rPr>
              <a:t> </a:t>
            </a:r>
            <a:r>
              <a:rPr lang="en-GB" sz="2800" b="1" dirty="0">
                <a:latin typeface="Times New Roman"/>
                <a:ea typeface="Gungsuh"/>
              </a:rPr>
              <a:t>Ca</a:t>
            </a:r>
            <a:r>
              <a:rPr lang="en-GB" sz="2800" b="1" baseline="30000" dirty="0">
                <a:latin typeface="Times New Roman"/>
                <a:ea typeface="Gungsuh"/>
              </a:rPr>
              <a:t>++</a:t>
            </a:r>
            <a:r>
              <a:rPr lang="en-GB" sz="2800" b="1" dirty="0">
                <a:latin typeface="Times New Roman"/>
                <a:ea typeface="Gungsuh"/>
              </a:rPr>
              <a:t> intake</a:t>
            </a:r>
            <a:r>
              <a:rPr lang="en-GB" sz="2800" dirty="0">
                <a:latin typeface="Times New Roman"/>
                <a:ea typeface="Gungsuh"/>
              </a:rPr>
              <a:t> </a:t>
            </a:r>
            <a:r>
              <a:rPr lang="en-GB" sz="2800" dirty="0">
                <a:latin typeface="Times New Roman"/>
                <a:ea typeface="Gungsuh"/>
                <a:sym typeface="Wingdings"/>
              </a:rPr>
              <a:t></a:t>
            </a:r>
            <a:r>
              <a:rPr lang="en-GB" sz="2800" dirty="0">
                <a:latin typeface="Times New Roman"/>
                <a:ea typeface="Gungsuh"/>
              </a:rPr>
              <a:t> </a:t>
            </a:r>
            <a:r>
              <a:rPr lang="en-GB" sz="2800" dirty="0">
                <a:latin typeface="Times New Roman"/>
                <a:ea typeface="Gungsuh"/>
                <a:sym typeface="Wingdings"/>
              </a:rPr>
              <a:t></a:t>
            </a:r>
            <a:r>
              <a:rPr lang="en-GB" sz="2800" dirty="0">
                <a:latin typeface="Times New Roman"/>
                <a:ea typeface="Gungsuh"/>
              </a:rPr>
              <a:t> </a:t>
            </a:r>
            <a:r>
              <a:rPr lang="en-GB" sz="2800" b="1" dirty="0">
                <a:latin typeface="Times New Roman"/>
                <a:ea typeface="Gungsuh"/>
              </a:rPr>
              <a:t>Ca</a:t>
            </a:r>
            <a:r>
              <a:rPr lang="en-GB" sz="2800" b="1" baseline="30000" dirty="0">
                <a:latin typeface="Times New Roman"/>
                <a:ea typeface="Gungsuh"/>
              </a:rPr>
              <a:t>++</a:t>
            </a:r>
            <a:r>
              <a:rPr lang="en-GB" sz="2800" b="1" dirty="0">
                <a:latin typeface="Times New Roman"/>
                <a:ea typeface="Gungsuh"/>
              </a:rPr>
              <a:t> </a:t>
            </a:r>
            <a:r>
              <a:rPr lang="en-GB" sz="2800" dirty="0" smtClean="0">
                <a:latin typeface="Times New Roman"/>
                <a:ea typeface="Gungsuh"/>
              </a:rPr>
              <a:t>excretion.</a:t>
            </a:r>
            <a:endParaRPr lang="en-US" sz="2800" dirty="0" smtClean="0">
              <a:latin typeface="Times New Roman"/>
              <a:ea typeface="SimSun"/>
            </a:endParaRPr>
          </a:p>
          <a:p>
            <a:pPr lvl="0" algn="just">
              <a:lnSpc>
                <a:spcPct val="130000"/>
              </a:lnSpc>
              <a:spcBef>
                <a:spcPts val="0"/>
              </a:spcBef>
              <a:buFont typeface="+mj-lt"/>
              <a:buAutoNum type="arabicParenR"/>
            </a:pPr>
            <a:r>
              <a:rPr lang="en-GB" sz="2800" b="1" dirty="0" err="1" smtClean="0">
                <a:latin typeface="Times New Roman"/>
                <a:ea typeface="Gungsuh"/>
              </a:rPr>
              <a:t>Parathormone</a:t>
            </a:r>
            <a:r>
              <a:rPr lang="en-GB" sz="2800" dirty="0" smtClean="0">
                <a:latin typeface="Times New Roman"/>
                <a:ea typeface="Gungsuh"/>
              </a:rPr>
              <a:t> </a:t>
            </a:r>
            <a:r>
              <a:rPr lang="en-GB" sz="2800" dirty="0">
                <a:latin typeface="Times New Roman"/>
                <a:ea typeface="Gungsuh"/>
                <a:sym typeface="Wingdings"/>
              </a:rPr>
              <a:t></a:t>
            </a:r>
            <a:r>
              <a:rPr lang="en-GB" sz="2800" dirty="0">
                <a:latin typeface="Times New Roman"/>
                <a:ea typeface="Gungsuh"/>
              </a:rPr>
              <a:t> </a:t>
            </a:r>
            <a:r>
              <a:rPr lang="en-GB" sz="2800" b="1" u="heavy" dirty="0">
                <a:latin typeface="Times New Roman"/>
                <a:ea typeface="Gungsuh"/>
              </a:rPr>
              <a:t>C</a:t>
            </a:r>
            <a:r>
              <a:rPr lang="en-GB" sz="2800" dirty="0">
                <a:latin typeface="Times New Roman"/>
                <a:ea typeface="Gungsuh"/>
              </a:rPr>
              <a:t>a</a:t>
            </a:r>
            <a:r>
              <a:rPr lang="en-GB" sz="2800" baseline="30000" dirty="0">
                <a:latin typeface="Times New Roman"/>
                <a:ea typeface="Gungsuh"/>
              </a:rPr>
              <a:t>++</a:t>
            </a:r>
            <a:r>
              <a:rPr lang="en-GB" sz="2800" dirty="0">
                <a:latin typeface="Times New Roman"/>
                <a:ea typeface="Gungsuh"/>
              </a:rPr>
              <a:t> reabsorption in DCT &amp; </a:t>
            </a:r>
            <a:r>
              <a:rPr lang="en-GB" sz="2800" b="1" u="heavy" dirty="0">
                <a:latin typeface="Times New Roman"/>
                <a:ea typeface="Gungsuh"/>
              </a:rPr>
              <a:t>C</a:t>
            </a:r>
            <a:r>
              <a:rPr lang="en-GB" sz="2800" dirty="0">
                <a:latin typeface="Times New Roman"/>
                <a:ea typeface="Gungsuh"/>
              </a:rPr>
              <a:t>D.</a:t>
            </a:r>
            <a:endParaRPr lang="en-US" sz="2800" dirty="0">
              <a:latin typeface="Times New Roman"/>
              <a:ea typeface="SimSun"/>
            </a:endParaRPr>
          </a:p>
          <a:p>
            <a:pPr lvl="0" algn="just">
              <a:lnSpc>
                <a:spcPct val="130000"/>
              </a:lnSpc>
              <a:spcBef>
                <a:spcPts val="0"/>
              </a:spcBef>
              <a:buFont typeface="+mj-lt"/>
              <a:buAutoNum type="arabicParenR"/>
            </a:pPr>
            <a:r>
              <a:rPr lang="en-GB" sz="2800" dirty="0">
                <a:latin typeface="Times New Roman"/>
                <a:ea typeface="Gungsuh"/>
                <a:sym typeface="Wingdings"/>
              </a:rPr>
              <a:t></a:t>
            </a:r>
            <a:r>
              <a:rPr lang="en-GB" sz="2800" dirty="0">
                <a:latin typeface="Times New Roman"/>
                <a:ea typeface="Gungsuh"/>
              </a:rPr>
              <a:t> </a:t>
            </a:r>
            <a:r>
              <a:rPr lang="en-GB" sz="2800" b="1" dirty="0">
                <a:latin typeface="Times New Roman"/>
                <a:ea typeface="Gungsuh"/>
              </a:rPr>
              <a:t>Na</a:t>
            </a:r>
            <a:r>
              <a:rPr lang="en-GB" sz="2800" b="1" baseline="30000" dirty="0">
                <a:latin typeface="Times New Roman"/>
                <a:ea typeface="Gungsuh"/>
              </a:rPr>
              <a:t>+</a:t>
            </a:r>
            <a:r>
              <a:rPr lang="en-GB" sz="2800" b="1" dirty="0">
                <a:latin typeface="Times New Roman"/>
                <a:ea typeface="Gungsuh"/>
              </a:rPr>
              <a:t> reabsorption by PCT</a:t>
            </a:r>
            <a:r>
              <a:rPr lang="en-GB" sz="2800" dirty="0">
                <a:latin typeface="Times New Roman"/>
                <a:ea typeface="Gungsuh"/>
              </a:rPr>
              <a:t> </a:t>
            </a:r>
            <a:r>
              <a:rPr lang="en-GB" sz="2800" dirty="0">
                <a:latin typeface="Times New Roman"/>
                <a:ea typeface="Gungsuh"/>
                <a:sym typeface="Wingdings"/>
              </a:rPr>
              <a:t></a:t>
            </a:r>
            <a:r>
              <a:rPr lang="en-GB" sz="2800" dirty="0">
                <a:latin typeface="Times New Roman"/>
                <a:ea typeface="Gungsuh"/>
              </a:rPr>
              <a:t> </a:t>
            </a:r>
            <a:r>
              <a:rPr lang="en-GB" sz="2800" dirty="0">
                <a:latin typeface="Times New Roman"/>
                <a:ea typeface="Gungsuh"/>
                <a:sym typeface="Wingdings"/>
              </a:rPr>
              <a:t></a:t>
            </a:r>
            <a:r>
              <a:rPr lang="en-GB" sz="2800" dirty="0">
                <a:latin typeface="Times New Roman"/>
                <a:ea typeface="Gungsuh"/>
              </a:rPr>
              <a:t> Ca</a:t>
            </a:r>
            <a:r>
              <a:rPr lang="en-GB" sz="2800" baseline="30000" dirty="0">
                <a:latin typeface="Times New Roman"/>
                <a:ea typeface="Gungsuh"/>
              </a:rPr>
              <a:t>++</a:t>
            </a:r>
            <a:r>
              <a:rPr lang="en-GB" sz="2800" dirty="0">
                <a:latin typeface="Times New Roman"/>
                <a:ea typeface="Gungsuh"/>
              </a:rPr>
              <a:t> reabsorption by PCT.</a:t>
            </a:r>
            <a:endParaRPr lang="en-US" sz="2800" dirty="0">
              <a:latin typeface="Times New Roman"/>
              <a:ea typeface="SimSun"/>
            </a:endParaRPr>
          </a:p>
          <a:p>
            <a:pPr lvl="0" algn="just">
              <a:lnSpc>
                <a:spcPct val="130000"/>
              </a:lnSpc>
              <a:spcBef>
                <a:spcPts val="0"/>
              </a:spcBef>
              <a:buFont typeface="+mj-lt"/>
              <a:buAutoNum type="arabicParenR"/>
            </a:pPr>
            <a:r>
              <a:rPr lang="en-GB" sz="2800" dirty="0">
                <a:latin typeface="Times New Roman"/>
                <a:ea typeface="Gungsuh"/>
                <a:sym typeface="Wingdings"/>
              </a:rPr>
              <a:t></a:t>
            </a:r>
            <a:r>
              <a:rPr lang="en-GB" sz="2800" dirty="0">
                <a:latin typeface="Times New Roman"/>
                <a:ea typeface="Gungsuh"/>
              </a:rPr>
              <a:t> </a:t>
            </a:r>
            <a:r>
              <a:rPr lang="en-GB" sz="2800" b="1" dirty="0">
                <a:latin typeface="Times New Roman"/>
                <a:ea typeface="Gungsuh"/>
              </a:rPr>
              <a:t>Phosphate in plasma</a:t>
            </a:r>
            <a:r>
              <a:rPr lang="en-GB" sz="2800" dirty="0">
                <a:latin typeface="Times New Roman"/>
                <a:ea typeface="Gungsuh"/>
              </a:rPr>
              <a:t> </a:t>
            </a:r>
            <a:r>
              <a:rPr lang="en-GB" sz="2800" dirty="0">
                <a:latin typeface="Times New Roman"/>
                <a:ea typeface="Gungsuh"/>
                <a:sym typeface="Wingdings"/>
              </a:rPr>
              <a:t></a:t>
            </a:r>
            <a:r>
              <a:rPr lang="en-GB" sz="2800" dirty="0">
                <a:latin typeface="Times New Roman"/>
                <a:ea typeface="Gungsuh"/>
              </a:rPr>
              <a:t> </a:t>
            </a:r>
            <a:r>
              <a:rPr lang="en-GB" sz="2800" dirty="0">
                <a:latin typeface="Times New Roman"/>
                <a:ea typeface="Gungsuh"/>
                <a:sym typeface="Wingdings"/>
              </a:rPr>
              <a:t></a:t>
            </a:r>
            <a:r>
              <a:rPr lang="en-GB" sz="2800" dirty="0">
                <a:latin typeface="Times New Roman"/>
                <a:ea typeface="Gungsuh"/>
              </a:rPr>
              <a:t> </a:t>
            </a:r>
            <a:r>
              <a:rPr lang="en-GB" sz="2800" dirty="0" err="1">
                <a:latin typeface="Times New Roman"/>
                <a:ea typeface="Gungsuh"/>
              </a:rPr>
              <a:t>Parathormone</a:t>
            </a:r>
            <a:r>
              <a:rPr lang="en-GB" sz="2800" dirty="0">
                <a:latin typeface="Times New Roman"/>
                <a:ea typeface="Gungsuh"/>
              </a:rPr>
              <a:t> secretion </a:t>
            </a:r>
            <a:r>
              <a:rPr lang="en-GB" sz="2800" dirty="0">
                <a:latin typeface="Times New Roman"/>
                <a:ea typeface="Gungsuh"/>
                <a:sym typeface="Wingdings"/>
              </a:rPr>
              <a:t></a:t>
            </a:r>
            <a:r>
              <a:rPr lang="en-GB" sz="2800" dirty="0">
                <a:latin typeface="Times New Roman"/>
                <a:ea typeface="Gungsuh"/>
              </a:rPr>
              <a:t> </a:t>
            </a:r>
            <a:r>
              <a:rPr lang="en-GB" sz="2800" dirty="0">
                <a:latin typeface="Times New Roman"/>
                <a:ea typeface="Gungsuh"/>
                <a:sym typeface="Wingdings"/>
              </a:rPr>
              <a:t></a:t>
            </a:r>
            <a:r>
              <a:rPr lang="en-GB" sz="2800" dirty="0">
                <a:latin typeface="Times New Roman"/>
                <a:ea typeface="Gungsuh"/>
              </a:rPr>
              <a:t> </a:t>
            </a:r>
            <a:r>
              <a:rPr lang="en-GB" sz="2800" b="1" u="sng" dirty="0">
                <a:latin typeface="Times New Roman"/>
                <a:ea typeface="Gungsuh"/>
              </a:rPr>
              <a:t>P</a:t>
            </a:r>
            <a:r>
              <a:rPr lang="en-GB" sz="2800" dirty="0">
                <a:latin typeface="Times New Roman"/>
                <a:ea typeface="Gungsuh"/>
              </a:rPr>
              <a:t>hosphate reabsorption in </a:t>
            </a:r>
            <a:r>
              <a:rPr lang="en-GB" sz="2800" b="1" u="sng" dirty="0">
                <a:latin typeface="Times New Roman"/>
                <a:ea typeface="Gungsuh"/>
              </a:rPr>
              <a:t>P</a:t>
            </a:r>
            <a:r>
              <a:rPr lang="en-GB" sz="2800" dirty="0">
                <a:latin typeface="Times New Roman"/>
                <a:ea typeface="Gungsuh"/>
              </a:rPr>
              <a:t>CT and </a:t>
            </a:r>
            <a:r>
              <a:rPr lang="en-GB" sz="2800" dirty="0">
                <a:latin typeface="Times New Roman"/>
                <a:ea typeface="Gungsuh"/>
                <a:sym typeface="Wingdings"/>
              </a:rPr>
              <a:t></a:t>
            </a:r>
            <a:r>
              <a:rPr lang="en-GB" sz="2800" dirty="0">
                <a:latin typeface="Times New Roman"/>
                <a:ea typeface="Gungsuh"/>
              </a:rPr>
              <a:t> </a:t>
            </a:r>
            <a:r>
              <a:rPr lang="en-GB" sz="2800" b="1" u="sng" dirty="0">
                <a:latin typeface="Times New Roman"/>
                <a:ea typeface="Gungsuh"/>
              </a:rPr>
              <a:t>C</a:t>
            </a:r>
            <a:r>
              <a:rPr lang="en-GB" sz="2800" dirty="0">
                <a:latin typeface="Times New Roman"/>
                <a:ea typeface="Gungsuh"/>
              </a:rPr>
              <a:t>a</a:t>
            </a:r>
            <a:r>
              <a:rPr lang="en-GB" sz="2800" baseline="30000" dirty="0">
                <a:latin typeface="Times New Roman"/>
                <a:ea typeface="Gungsuh"/>
              </a:rPr>
              <a:t>++</a:t>
            </a:r>
            <a:r>
              <a:rPr lang="en-GB" sz="2800" dirty="0">
                <a:latin typeface="Times New Roman"/>
                <a:ea typeface="Gungsuh"/>
              </a:rPr>
              <a:t> reabsorption in DCT &amp; </a:t>
            </a:r>
            <a:r>
              <a:rPr lang="en-GB" sz="2800" b="1" u="sng" dirty="0">
                <a:latin typeface="Times New Roman"/>
                <a:ea typeface="Gungsuh"/>
              </a:rPr>
              <a:t>C</a:t>
            </a:r>
            <a:r>
              <a:rPr lang="en-GB" sz="2800" dirty="0">
                <a:latin typeface="Times New Roman"/>
                <a:ea typeface="Gungsuh"/>
              </a:rPr>
              <a:t>D. This keeps solubility product constant.</a:t>
            </a:r>
            <a:endParaRPr lang="en-US" sz="2800" dirty="0">
              <a:latin typeface="Times New Roman"/>
              <a:ea typeface="SimSun"/>
            </a:endParaRPr>
          </a:p>
          <a:p>
            <a:pPr algn="just"/>
            <a:endParaRPr lang="ar-SA" dirty="0"/>
          </a:p>
        </p:txBody>
      </p:sp>
    </p:spTree>
    <p:extLst>
      <p:ext uri="{BB962C8B-B14F-4D97-AF65-F5344CB8AC3E}">
        <p14:creationId xmlns:p14="http://schemas.microsoft.com/office/powerpoint/2010/main" val="25153053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04800"/>
            <a:ext cx="7543800" cy="762000"/>
          </a:xfrm>
          <a:solidFill>
            <a:srgbClr val="2818FA"/>
          </a:solidFill>
        </p:spPr>
        <p:txBody>
          <a:bodyPr>
            <a:noAutofit/>
          </a:bodyPr>
          <a:lstStyle/>
          <a:p>
            <a:pPr marL="75565">
              <a:lnSpc>
                <a:spcPct val="150000"/>
              </a:lnSpc>
              <a:spcBef>
                <a:spcPts val="0"/>
              </a:spcBef>
              <a:tabLst>
                <a:tab pos="-1676400" algn="r"/>
                <a:tab pos="-1219200" algn="r"/>
              </a:tabLst>
            </a:pPr>
            <a:r>
              <a:rPr lang="en-GB" sz="3200" u="heavy" dirty="0">
                <a:latin typeface="Arial Black"/>
                <a:ea typeface="Gungsuh"/>
              </a:rPr>
              <a:t>Renal handling of Phosphate</a:t>
            </a:r>
            <a:endParaRPr lang="en-US" sz="3600" dirty="0">
              <a:effectLst/>
              <a:latin typeface="Times New Roman"/>
              <a:ea typeface="Times New Roman"/>
            </a:endParaRPr>
          </a:p>
        </p:txBody>
      </p:sp>
      <p:sp>
        <p:nvSpPr>
          <p:cNvPr id="3" name="Content Placeholder 2"/>
          <p:cNvSpPr>
            <a:spLocks noGrp="1"/>
          </p:cNvSpPr>
          <p:nvPr>
            <p:ph idx="1"/>
          </p:nvPr>
        </p:nvSpPr>
        <p:spPr>
          <a:xfrm>
            <a:off x="228600" y="1295400"/>
            <a:ext cx="8763000" cy="6659563"/>
          </a:xfrm>
        </p:spPr>
        <p:txBody>
          <a:bodyPr>
            <a:normAutofit/>
          </a:bodyPr>
          <a:lstStyle/>
          <a:p>
            <a:pPr lvl="0" algn="justLow">
              <a:spcBef>
                <a:spcPts val="0"/>
              </a:spcBef>
              <a:spcAft>
                <a:spcPts val="600"/>
              </a:spcAft>
              <a:buFont typeface="Times New Roman"/>
              <a:buChar char="-"/>
            </a:pPr>
            <a:r>
              <a:rPr lang="en-US" sz="2400" b="1" u="heavy" dirty="0">
                <a:latin typeface="Bookman Old Style"/>
                <a:ea typeface="Gungsuh"/>
              </a:rPr>
              <a:t>Forms:</a:t>
            </a:r>
            <a:endParaRPr lang="en-US" sz="2400" dirty="0">
              <a:latin typeface="Times New Roman"/>
              <a:ea typeface="Gungsuh"/>
            </a:endParaRPr>
          </a:p>
          <a:p>
            <a:pPr lvl="0" algn="justLow">
              <a:spcBef>
                <a:spcPts val="0"/>
              </a:spcBef>
              <a:spcAft>
                <a:spcPts val="600"/>
              </a:spcAft>
              <a:buFont typeface="Wingdings"/>
              <a:buChar char=""/>
            </a:pPr>
            <a:r>
              <a:rPr lang="en-US" sz="2400" b="1" dirty="0">
                <a:latin typeface="Times New Roman"/>
                <a:ea typeface="SimSun"/>
              </a:rPr>
              <a:t>Inorganic: </a:t>
            </a:r>
            <a:r>
              <a:rPr lang="en-US" sz="2400" dirty="0">
                <a:latin typeface="Times New Roman"/>
                <a:ea typeface="SimSun"/>
              </a:rPr>
              <a:t>as calcium salts in bone and teeth (about 85%).</a:t>
            </a:r>
          </a:p>
          <a:p>
            <a:pPr lvl="0" algn="justLow">
              <a:spcBef>
                <a:spcPts val="0"/>
              </a:spcBef>
              <a:spcAft>
                <a:spcPts val="600"/>
              </a:spcAft>
              <a:buFont typeface="Wingdings"/>
              <a:buChar char=""/>
            </a:pPr>
            <a:r>
              <a:rPr lang="en-US" sz="2400" b="1" dirty="0">
                <a:latin typeface="Times New Roman"/>
                <a:ea typeface="SimSun"/>
              </a:rPr>
              <a:t>Organic: </a:t>
            </a:r>
            <a:r>
              <a:rPr lang="en-US" sz="2400" dirty="0">
                <a:latin typeface="Times New Roman"/>
                <a:ea typeface="SimSun"/>
              </a:rPr>
              <a:t>as ATP &amp; </a:t>
            </a:r>
            <a:r>
              <a:rPr lang="en-US" sz="2400" dirty="0" err="1">
                <a:latin typeface="Times New Roman"/>
                <a:ea typeface="SimSun"/>
              </a:rPr>
              <a:t>creatine</a:t>
            </a:r>
            <a:r>
              <a:rPr lang="en-US" sz="2400" dirty="0">
                <a:latin typeface="Times New Roman"/>
                <a:ea typeface="SimSun"/>
              </a:rPr>
              <a:t> phosphate for energy supply and PH buffers.</a:t>
            </a:r>
          </a:p>
          <a:p>
            <a:pPr lvl="0" algn="just">
              <a:lnSpc>
                <a:spcPct val="110000"/>
              </a:lnSpc>
              <a:spcBef>
                <a:spcPts val="0"/>
              </a:spcBef>
              <a:buFont typeface="Times New Roman"/>
              <a:buChar char="-"/>
            </a:pPr>
            <a:r>
              <a:rPr lang="en-GB" sz="2400" b="1" u="heavy" dirty="0">
                <a:latin typeface="Bookman Old Style"/>
                <a:ea typeface="Gungsuh"/>
              </a:rPr>
              <a:t>Renal handling of phosphate:</a:t>
            </a:r>
            <a:endParaRPr lang="en-US" sz="2400" dirty="0">
              <a:latin typeface="Times New Roman"/>
              <a:ea typeface="Gungsuh"/>
            </a:endParaRPr>
          </a:p>
          <a:p>
            <a:pPr lvl="0" algn="just">
              <a:lnSpc>
                <a:spcPct val="130000"/>
              </a:lnSpc>
              <a:spcBef>
                <a:spcPts val="0"/>
              </a:spcBef>
              <a:buFont typeface="Symbol"/>
              <a:buChar char=""/>
            </a:pPr>
            <a:r>
              <a:rPr lang="en-GB" sz="2400" b="1" dirty="0" err="1">
                <a:latin typeface="Times New Roman"/>
                <a:ea typeface="Gungsuh"/>
              </a:rPr>
              <a:t>P</a:t>
            </a:r>
            <a:r>
              <a:rPr lang="en-GB" sz="2400" dirty="0" err="1">
                <a:latin typeface="Times New Roman"/>
                <a:ea typeface="Gungsuh"/>
              </a:rPr>
              <a:t>arathormone</a:t>
            </a:r>
            <a:r>
              <a:rPr lang="en-GB" sz="2400" dirty="0">
                <a:latin typeface="Times New Roman"/>
                <a:ea typeface="Gungsuh"/>
              </a:rPr>
              <a:t> </a:t>
            </a:r>
            <a:r>
              <a:rPr lang="en-GB" sz="2400" dirty="0">
                <a:latin typeface="Times New Roman"/>
                <a:ea typeface="Gungsuh"/>
                <a:sym typeface="Wingdings"/>
              </a:rPr>
              <a:t></a:t>
            </a:r>
            <a:r>
              <a:rPr lang="en-GB" sz="2400" dirty="0">
                <a:latin typeface="Times New Roman"/>
                <a:ea typeface="Gungsuh"/>
              </a:rPr>
              <a:t> </a:t>
            </a:r>
            <a:r>
              <a:rPr lang="en-GB" sz="2400" dirty="0">
                <a:latin typeface="Times New Roman"/>
                <a:ea typeface="Gungsuh"/>
                <a:sym typeface="Wingdings"/>
              </a:rPr>
              <a:t></a:t>
            </a:r>
            <a:r>
              <a:rPr lang="en-GB" sz="2400" dirty="0">
                <a:latin typeface="Times New Roman"/>
                <a:ea typeface="Gungsuh"/>
              </a:rPr>
              <a:t> </a:t>
            </a:r>
            <a:r>
              <a:rPr lang="en-GB" sz="2400" b="1" dirty="0">
                <a:latin typeface="Times New Roman"/>
                <a:ea typeface="Gungsuh"/>
              </a:rPr>
              <a:t>P</a:t>
            </a:r>
            <a:r>
              <a:rPr lang="en-GB" sz="2400" dirty="0">
                <a:latin typeface="Times New Roman"/>
                <a:ea typeface="Gungsuh"/>
              </a:rPr>
              <a:t>hosphate reabsorption in </a:t>
            </a:r>
            <a:r>
              <a:rPr lang="en-GB" sz="2400" b="1" dirty="0">
                <a:latin typeface="Times New Roman"/>
                <a:ea typeface="Gungsuh"/>
              </a:rPr>
              <a:t>P</a:t>
            </a:r>
            <a:r>
              <a:rPr lang="en-GB" sz="2400" dirty="0">
                <a:latin typeface="Times New Roman"/>
                <a:ea typeface="Gungsuh"/>
              </a:rPr>
              <a:t>CT &amp; </a:t>
            </a:r>
            <a:r>
              <a:rPr lang="en-GB" sz="2400" dirty="0">
                <a:latin typeface="Times New Roman"/>
                <a:ea typeface="Gungsuh"/>
                <a:sym typeface="Wingdings"/>
              </a:rPr>
              <a:t></a:t>
            </a:r>
            <a:r>
              <a:rPr lang="en-GB" sz="2400" dirty="0">
                <a:latin typeface="Times New Roman"/>
                <a:ea typeface="Gungsuh"/>
              </a:rPr>
              <a:t> Ca</a:t>
            </a:r>
            <a:r>
              <a:rPr lang="en-GB" sz="2400" baseline="30000" dirty="0">
                <a:latin typeface="Times New Roman"/>
                <a:ea typeface="Gungsuh"/>
              </a:rPr>
              <a:t>++</a:t>
            </a:r>
            <a:r>
              <a:rPr lang="en-GB" sz="2400" dirty="0">
                <a:latin typeface="Times New Roman"/>
                <a:ea typeface="Gungsuh"/>
              </a:rPr>
              <a:t> reabsorption in DCT &amp; CD. This keeps solubility product constant.</a:t>
            </a:r>
            <a:endParaRPr lang="en-US" sz="2400" dirty="0">
              <a:latin typeface="Times New Roman"/>
              <a:ea typeface="SimSun"/>
            </a:endParaRPr>
          </a:p>
          <a:p>
            <a:pPr lvl="0" algn="just">
              <a:lnSpc>
                <a:spcPct val="130000"/>
              </a:lnSpc>
              <a:spcBef>
                <a:spcPts val="0"/>
              </a:spcBef>
              <a:buFont typeface="Symbol"/>
              <a:buChar char=""/>
            </a:pPr>
            <a:r>
              <a:rPr lang="en-GB" sz="2400" dirty="0">
                <a:latin typeface="Times New Roman"/>
                <a:ea typeface="Gungsuh"/>
              </a:rPr>
              <a:t>Normally, dietary intake of phosphate is high and non-reabsorbed amount is used in distal tubular fluid as a </a:t>
            </a:r>
            <a:r>
              <a:rPr lang="en-GB" sz="2400" b="1" dirty="0">
                <a:latin typeface="Times New Roman"/>
                <a:ea typeface="Gungsuh"/>
              </a:rPr>
              <a:t>B</a:t>
            </a:r>
            <a:r>
              <a:rPr lang="en-GB" sz="2400" dirty="0">
                <a:latin typeface="Times New Roman"/>
                <a:ea typeface="Gungsuh"/>
              </a:rPr>
              <a:t>uffer for H</a:t>
            </a:r>
            <a:r>
              <a:rPr lang="en-GB" sz="2400" baseline="30000" dirty="0">
                <a:latin typeface="Times New Roman"/>
                <a:ea typeface="Gungsuh"/>
              </a:rPr>
              <a:t>+</a:t>
            </a:r>
            <a:r>
              <a:rPr lang="en-GB" sz="2400" dirty="0">
                <a:latin typeface="Times New Roman"/>
                <a:ea typeface="Gungsuh"/>
              </a:rPr>
              <a:t> ion.</a:t>
            </a:r>
            <a:endParaRPr lang="en-US" sz="2400" dirty="0">
              <a:latin typeface="Times New Roman"/>
              <a:ea typeface="SimSun"/>
            </a:endParaRPr>
          </a:p>
          <a:p>
            <a:pPr algn="just"/>
            <a:endParaRPr lang="ar-SA" dirty="0"/>
          </a:p>
        </p:txBody>
      </p:sp>
    </p:spTree>
    <p:extLst>
      <p:ext uri="{BB962C8B-B14F-4D97-AF65-F5344CB8AC3E}">
        <p14:creationId xmlns:p14="http://schemas.microsoft.com/office/powerpoint/2010/main" val="15330193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990600"/>
            <a:ext cx="8458200" cy="5135563"/>
          </a:xfrm>
        </p:spPr>
        <p:txBody>
          <a:bodyPr>
            <a:normAutofit fontScale="92500" lnSpcReduction="20000"/>
          </a:bodyPr>
          <a:lstStyle/>
          <a:p>
            <a:pPr lvl="0" algn="just">
              <a:lnSpc>
                <a:spcPct val="150000"/>
              </a:lnSpc>
              <a:buFont typeface="Wingdings" pitchFamily="2" charset="2"/>
              <a:buChar char="v"/>
            </a:pPr>
            <a:r>
              <a:rPr lang="en-US" b="1" u="heavy" dirty="0" smtClean="0"/>
              <a:t>Water reabsorption in loop of </a:t>
            </a:r>
            <a:r>
              <a:rPr lang="en-US" b="1" u="heavy" dirty="0" err="1" smtClean="0"/>
              <a:t>Henle</a:t>
            </a:r>
            <a:r>
              <a:rPr lang="en-US" b="1" u="heavy" dirty="0" smtClean="0"/>
              <a:t> (15%):</a:t>
            </a:r>
            <a:endParaRPr lang="en-US" dirty="0" smtClean="0"/>
          </a:p>
          <a:p>
            <a:pPr lvl="0" algn="just">
              <a:lnSpc>
                <a:spcPct val="150000"/>
              </a:lnSpc>
            </a:pPr>
            <a:r>
              <a:rPr lang="en-US" b="1" dirty="0" smtClean="0"/>
              <a:t>In thin descending limb</a:t>
            </a:r>
            <a:r>
              <a:rPr lang="en-US" dirty="0" smtClean="0"/>
              <a:t> (permeable to water &amp; less permeable to solutes)</a:t>
            </a:r>
            <a:r>
              <a:rPr lang="en-US" dirty="0" smtClean="0">
                <a:sym typeface="Wingdings"/>
              </a:rPr>
              <a:t></a:t>
            </a:r>
            <a:r>
              <a:rPr lang="en-US" dirty="0" smtClean="0"/>
              <a:t> fluid reaching renal medulla becomes </a:t>
            </a:r>
            <a:r>
              <a:rPr lang="en-US" b="1" i="1" dirty="0" smtClean="0"/>
              <a:t>hypertonic.</a:t>
            </a:r>
            <a:endParaRPr lang="en-US" dirty="0" smtClean="0"/>
          </a:p>
          <a:p>
            <a:pPr lvl="0" algn="just">
              <a:lnSpc>
                <a:spcPct val="150000"/>
              </a:lnSpc>
            </a:pPr>
            <a:r>
              <a:rPr lang="en-US" b="1" dirty="0" smtClean="0"/>
              <a:t>In thick part of ascending limb</a:t>
            </a:r>
            <a:r>
              <a:rPr lang="en-US" dirty="0" smtClean="0"/>
              <a:t> (impermeable to water and allow some solutes to pass out to </a:t>
            </a:r>
            <a:r>
              <a:rPr lang="en-US" dirty="0" err="1" smtClean="0"/>
              <a:t>medullary</a:t>
            </a:r>
            <a:r>
              <a:rPr lang="en-US" dirty="0" smtClean="0"/>
              <a:t> </a:t>
            </a:r>
            <a:r>
              <a:rPr lang="en-US" dirty="0" err="1" smtClean="0"/>
              <a:t>interstitium</a:t>
            </a:r>
            <a:r>
              <a:rPr lang="en-US" dirty="0" smtClean="0"/>
              <a:t>) </a:t>
            </a:r>
            <a:r>
              <a:rPr lang="en-US" dirty="0" smtClean="0">
                <a:sym typeface="Wingdings"/>
              </a:rPr>
              <a:t></a:t>
            </a:r>
            <a:r>
              <a:rPr lang="en-US" dirty="0" smtClean="0"/>
              <a:t> fluid reaching into </a:t>
            </a:r>
            <a:r>
              <a:rPr lang="en-US" b="1" dirty="0" smtClean="0"/>
              <a:t>DCT</a:t>
            </a:r>
            <a:r>
              <a:rPr lang="en-US" dirty="0" smtClean="0"/>
              <a:t> becomes </a:t>
            </a:r>
            <a:r>
              <a:rPr lang="en-US" b="1" i="1" dirty="0" smtClean="0"/>
              <a:t>hypotonic.</a:t>
            </a:r>
            <a:endParaRPr lang="en-US" dirty="0" smtClean="0"/>
          </a:p>
          <a:p>
            <a:endParaRPr lang="en-US" dirty="0"/>
          </a:p>
        </p:txBody>
      </p:sp>
      <p:sp>
        <p:nvSpPr>
          <p:cNvPr id="4" name="Rectangle 1"/>
          <p:cNvSpPr>
            <a:spLocks noGrp="1" noChangeArrowheads="1"/>
          </p:cNvSpPr>
          <p:nvPr>
            <p:ph type="title"/>
          </p:nvPr>
        </p:nvSpPr>
        <p:spPr bwMode="auto">
          <a:xfrm>
            <a:off x="457200" y="395542"/>
            <a:ext cx="8229600" cy="584775"/>
          </a:xfrm>
          <a:prstGeom prst="rect">
            <a:avLst/>
          </a:prstGeom>
          <a:solidFill>
            <a:srgbClr val="2818FA"/>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269875" algn="l"/>
              </a:tabLst>
            </a:pPr>
            <a:r>
              <a:rPr kumimoji="0" lang="en-GB" altLang="zh-CN" sz="3200" b="0" i="0" u="sng" strike="noStrike" cap="none" normalizeH="0" baseline="0" dirty="0" smtClean="0">
                <a:ln>
                  <a:noFill/>
                </a:ln>
                <a:solidFill>
                  <a:srgbClr val="FFFF00"/>
                </a:solidFill>
                <a:effectLst/>
                <a:latin typeface="Arial Black" pitchFamily="34" charset="0"/>
                <a:ea typeface="Gungsuh" pitchFamily="18" charset="-127"/>
                <a:cs typeface="Times New Roman" pitchFamily="18" charset="0"/>
              </a:rPr>
              <a:t>RENAL HANDLING OF WATER</a:t>
            </a:r>
            <a:endParaRPr kumimoji="0" lang="en-GB" altLang="zh-CN" sz="3200" b="0" i="0" u="none" strike="noStrike" cap="none" normalizeH="0" baseline="0" dirty="0" smtClean="0">
              <a:ln>
                <a:noFill/>
              </a:ln>
              <a:solidFill>
                <a:srgbClr val="FFFF00"/>
              </a:solidFill>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066800"/>
            <a:ext cx="8458200" cy="5440363"/>
          </a:xfrm>
        </p:spPr>
        <p:txBody>
          <a:bodyPr>
            <a:normAutofit fontScale="77500" lnSpcReduction="20000"/>
          </a:bodyPr>
          <a:lstStyle/>
          <a:p>
            <a:pPr lvl="0" algn="just">
              <a:buFont typeface="Wingdings" pitchFamily="2" charset="2"/>
              <a:buChar char="v"/>
            </a:pPr>
            <a:r>
              <a:rPr lang="en-US" sz="3600" b="1" u="heavy" dirty="0" smtClean="0"/>
              <a:t>Water reabsorption in DCT &amp; CD:</a:t>
            </a:r>
            <a:endParaRPr lang="en-US" sz="3600" dirty="0" smtClean="0"/>
          </a:p>
          <a:p>
            <a:pPr lvl="0" algn="just"/>
            <a:r>
              <a:rPr lang="en-US" sz="3600" b="1" u="heavy" dirty="0" smtClean="0"/>
              <a:t>In first portion of DCT (5%): </a:t>
            </a:r>
            <a:endParaRPr lang="en-US" sz="3600" dirty="0" smtClean="0"/>
          </a:p>
          <a:p>
            <a:pPr lvl="0" algn="just"/>
            <a:r>
              <a:rPr lang="en-US" sz="3600" dirty="0" smtClean="0"/>
              <a:t>as a continuation of thick ascending limb of loop of </a:t>
            </a:r>
            <a:r>
              <a:rPr lang="en-US" sz="3600" dirty="0" err="1" smtClean="0"/>
              <a:t>Henle</a:t>
            </a:r>
            <a:r>
              <a:rPr lang="en-US" sz="3600" dirty="0" smtClean="0"/>
              <a:t>. </a:t>
            </a:r>
          </a:p>
          <a:p>
            <a:pPr lvl="0" algn="just"/>
            <a:r>
              <a:rPr lang="en-US" sz="3600" dirty="0" smtClean="0"/>
              <a:t>Relatively impermeable to water &amp; allow passage of solutes. </a:t>
            </a:r>
          </a:p>
          <a:p>
            <a:pPr lvl="0" algn="just">
              <a:buNone/>
            </a:pPr>
            <a:endParaRPr lang="en-US" sz="3600" dirty="0" smtClean="0"/>
          </a:p>
          <a:p>
            <a:pPr lvl="0" algn="just"/>
            <a:r>
              <a:rPr lang="en-US" sz="3600" b="1" u="heavy" dirty="0" smtClean="0"/>
              <a:t>In late portion of DCT &amp; CD (10%):</a:t>
            </a:r>
            <a:endParaRPr lang="en-US" sz="3600" dirty="0" smtClean="0"/>
          </a:p>
          <a:p>
            <a:pPr lvl="0" algn="just"/>
            <a:r>
              <a:rPr lang="en-US" sz="3600" b="1" dirty="0" smtClean="0"/>
              <a:t>10% </a:t>
            </a:r>
            <a:r>
              <a:rPr lang="en-US" sz="3600" dirty="0" smtClean="0"/>
              <a:t>of H</a:t>
            </a:r>
            <a:r>
              <a:rPr lang="en-US" sz="3600" baseline="-25000" dirty="0" smtClean="0"/>
              <a:t>2</a:t>
            </a:r>
            <a:r>
              <a:rPr lang="en-US" sz="3600" dirty="0" smtClean="0"/>
              <a:t>O is reabsorbed.</a:t>
            </a:r>
          </a:p>
          <a:p>
            <a:pPr lvl="0" algn="just"/>
            <a:r>
              <a:rPr lang="en-US" sz="3600" b="1" dirty="0" smtClean="0"/>
              <a:t>Facultative</a:t>
            </a:r>
            <a:r>
              <a:rPr lang="en-US" sz="3600" dirty="0" smtClean="0"/>
              <a:t> water reabsorption </a:t>
            </a:r>
            <a:r>
              <a:rPr lang="en-US" sz="3600" b="1" dirty="0" smtClean="0"/>
              <a:t>(dependent on ADH effect).</a:t>
            </a:r>
            <a:endParaRPr lang="en-US" sz="3600" dirty="0" smtClean="0"/>
          </a:p>
          <a:p>
            <a:pPr lvl="0" algn="just"/>
            <a:r>
              <a:rPr lang="en-US" sz="3600" dirty="0" smtClean="0"/>
              <a:t>ADH acts on</a:t>
            </a:r>
            <a:r>
              <a:rPr lang="en-US" sz="3600" b="1" dirty="0" smtClean="0"/>
              <a:t> </a:t>
            </a:r>
            <a:r>
              <a:rPr lang="en-US" sz="3600" b="1" dirty="0" err="1" smtClean="0"/>
              <a:t>aquaporin</a:t>
            </a:r>
            <a:r>
              <a:rPr lang="en-US" sz="3600" b="1" dirty="0" smtClean="0"/>
              <a:t> 2</a:t>
            </a:r>
            <a:r>
              <a:rPr lang="en-US" sz="3600" b="1" i="1" dirty="0" smtClean="0"/>
              <a:t> </a:t>
            </a:r>
            <a:r>
              <a:rPr lang="en-US" sz="3600" dirty="0" smtClean="0"/>
              <a:t>in luminal border of </a:t>
            </a:r>
            <a:r>
              <a:rPr lang="en-US" sz="3600" b="1" dirty="0" smtClean="0"/>
              <a:t>CD</a:t>
            </a:r>
            <a:r>
              <a:rPr lang="en-US" sz="3600" dirty="0" smtClean="0"/>
              <a:t> (in principal cells).</a:t>
            </a:r>
          </a:p>
          <a:p>
            <a:endParaRPr lang="en-US" dirty="0"/>
          </a:p>
        </p:txBody>
      </p:sp>
      <p:sp>
        <p:nvSpPr>
          <p:cNvPr id="4" name="Rectangle 1"/>
          <p:cNvSpPr>
            <a:spLocks noGrp="1" noChangeArrowheads="1"/>
          </p:cNvSpPr>
          <p:nvPr>
            <p:ph type="title"/>
          </p:nvPr>
        </p:nvSpPr>
        <p:spPr bwMode="auto">
          <a:xfrm>
            <a:off x="457200" y="395542"/>
            <a:ext cx="8229600" cy="584775"/>
          </a:xfrm>
          <a:prstGeom prst="rect">
            <a:avLst/>
          </a:prstGeom>
          <a:solidFill>
            <a:srgbClr val="2818FA"/>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269875" algn="l"/>
              </a:tabLst>
            </a:pPr>
            <a:r>
              <a:rPr kumimoji="0" lang="en-GB" altLang="zh-CN" sz="3200" b="0" i="0" u="sng" strike="noStrike" cap="none" normalizeH="0" baseline="0" dirty="0" smtClean="0">
                <a:ln>
                  <a:noFill/>
                </a:ln>
                <a:solidFill>
                  <a:srgbClr val="FFFF00"/>
                </a:solidFill>
                <a:effectLst/>
                <a:latin typeface="Arial Black" pitchFamily="34" charset="0"/>
                <a:ea typeface="Gungsuh" pitchFamily="18" charset="-127"/>
                <a:cs typeface="Times New Roman" pitchFamily="18" charset="0"/>
              </a:rPr>
              <a:t>RENAL HANDLING OF WATER</a:t>
            </a:r>
            <a:endParaRPr kumimoji="0" lang="en-GB" altLang="zh-CN" sz="3200" b="0" i="0" u="none" strike="noStrike" cap="none" normalizeH="0" baseline="0" dirty="0" smtClean="0">
              <a:ln>
                <a:noFill/>
              </a:ln>
              <a:solidFill>
                <a:srgbClr val="FFFF00"/>
              </a:solidFill>
              <a:effectLst/>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685800"/>
            <a:ext cx="8305800" cy="5440363"/>
          </a:xfrm>
        </p:spPr>
        <p:txBody>
          <a:bodyPr>
            <a:normAutofit lnSpcReduction="10000"/>
          </a:bodyPr>
          <a:lstStyle/>
          <a:p>
            <a:pPr lvl="0" algn="just">
              <a:lnSpc>
                <a:spcPct val="150000"/>
              </a:lnSpc>
              <a:buNone/>
            </a:pPr>
            <a:r>
              <a:rPr lang="en-GB" b="1" u="heavy" dirty="0" smtClean="0"/>
              <a:t>At normal rate of ADH secretion:</a:t>
            </a:r>
            <a:endParaRPr lang="en-US" dirty="0" smtClean="0"/>
          </a:p>
          <a:p>
            <a:pPr lvl="0" algn="just">
              <a:lnSpc>
                <a:spcPct val="150000"/>
              </a:lnSpc>
            </a:pPr>
            <a:r>
              <a:rPr lang="en-GB" b="1" dirty="0" smtClean="0"/>
              <a:t>10%</a:t>
            </a:r>
            <a:r>
              <a:rPr lang="en-GB" dirty="0" smtClean="0"/>
              <a:t> of H</a:t>
            </a:r>
            <a:r>
              <a:rPr lang="en-GB" baseline="-25000" dirty="0" smtClean="0"/>
              <a:t>2</a:t>
            </a:r>
            <a:r>
              <a:rPr lang="en-GB" dirty="0" smtClean="0"/>
              <a:t>O is reabsorbed in Cortical CDs. </a:t>
            </a:r>
            <a:endParaRPr lang="en-US" dirty="0" smtClean="0"/>
          </a:p>
          <a:p>
            <a:pPr lvl="0" algn="just">
              <a:lnSpc>
                <a:spcPct val="150000"/>
              </a:lnSpc>
            </a:pPr>
            <a:r>
              <a:rPr lang="en-GB" b="1" dirty="0" smtClean="0"/>
              <a:t>4.2%</a:t>
            </a:r>
            <a:r>
              <a:rPr lang="en-GB" dirty="0" smtClean="0"/>
              <a:t> in </a:t>
            </a:r>
            <a:r>
              <a:rPr lang="en-GB" dirty="0" err="1" smtClean="0"/>
              <a:t>Medullary</a:t>
            </a:r>
            <a:r>
              <a:rPr lang="en-GB" dirty="0" smtClean="0"/>
              <a:t> CDs (changeable).</a:t>
            </a:r>
            <a:endParaRPr lang="en-US" dirty="0" smtClean="0"/>
          </a:p>
          <a:p>
            <a:pPr lvl="0" algn="just">
              <a:lnSpc>
                <a:spcPct val="150000"/>
              </a:lnSpc>
            </a:pPr>
            <a:r>
              <a:rPr lang="en-GB" dirty="0" smtClean="0"/>
              <a:t>Total water </a:t>
            </a:r>
            <a:r>
              <a:rPr lang="en-GB" dirty="0" err="1" smtClean="0"/>
              <a:t>reabsorption</a:t>
            </a:r>
            <a:r>
              <a:rPr lang="en-GB" dirty="0" smtClean="0"/>
              <a:t> = </a:t>
            </a:r>
            <a:r>
              <a:rPr lang="en-GB" b="1" dirty="0" smtClean="0"/>
              <a:t>99.2 %</a:t>
            </a:r>
            <a:endParaRPr lang="en-US" dirty="0" smtClean="0"/>
          </a:p>
          <a:p>
            <a:pPr lvl="0" algn="just">
              <a:lnSpc>
                <a:spcPct val="150000"/>
              </a:lnSpc>
            </a:pPr>
            <a:r>
              <a:rPr lang="en-GB" dirty="0" smtClean="0"/>
              <a:t> Urine volume = </a:t>
            </a:r>
            <a:r>
              <a:rPr lang="en-GB" b="1" dirty="0" smtClean="0"/>
              <a:t>1.5</a:t>
            </a:r>
            <a:r>
              <a:rPr lang="en-GB" dirty="0" smtClean="0"/>
              <a:t> L/day</a:t>
            </a:r>
            <a:endParaRPr lang="en-US" dirty="0" smtClean="0"/>
          </a:p>
          <a:p>
            <a:pPr lvl="0" algn="just">
              <a:lnSpc>
                <a:spcPct val="150000"/>
              </a:lnSpc>
            </a:pPr>
            <a:r>
              <a:rPr lang="en-GB" dirty="0" smtClean="0"/>
              <a:t> Urine </a:t>
            </a:r>
            <a:r>
              <a:rPr lang="en-GB" dirty="0" err="1" smtClean="0"/>
              <a:t>osmolality</a:t>
            </a:r>
            <a:r>
              <a:rPr lang="en-GB" dirty="0" smtClean="0"/>
              <a:t> = </a:t>
            </a:r>
            <a:r>
              <a:rPr lang="en-GB" b="1" dirty="0" smtClean="0"/>
              <a:t>400</a:t>
            </a:r>
            <a:r>
              <a:rPr lang="en-GB" dirty="0" smtClean="0"/>
              <a:t> </a:t>
            </a:r>
            <a:r>
              <a:rPr lang="en-GB" dirty="0" err="1" smtClean="0"/>
              <a:t>mosmol</a:t>
            </a:r>
            <a:r>
              <a:rPr lang="en-GB" dirty="0" smtClean="0"/>
              <a:t>/litre (concentrated urine).</a:t>
            </a:r>
            <a:endParaRPr lang="en-US" dirty="0" smtClean="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923874593"/>
              </p:ext>
            </p:extLst>
          </p:nvPr>
        </p:nvGraphicFramePr>
        <p:xfrm>
          <a:off x="381000" y="533400"/>
          <a:ext cx="8305800" cy="5715942"/>
        </p:xfrm>
        <a:graphic>
          <a:graphicData uri="http://schemas.openxmlformats.org/drawingml/2006/table">
            <a:tbl>
              <a:tblPr/>
              <a:tblGrid>
                <a:gridCol w="8305800"/>
              </a:tblGrid>
              <a:tr h="696257">
                <a:tc>
                  <a:txBody>
                    <a:bodyPr/>
                    <a:lstStyle/>
                    <a:p>
                      <a:pPr marL="361950" indent="-285750" algn="ctr">
                        <a:lnSpc>
                          <a:spcPct val="130000"/>
                        </a:lnSpc>
                        <a:spcBef>
                          <a:spcPts val="600"/>
                        </a:spcBef>
                        <a:spcAft>
                          <a:spcPts val="0"/>
                        </a:spcAft>
                        <a:buFont typeface="Wingdings" pitchFamily="2" charset="2"/>
                        <a:buChar char="â"/>
                        <a:tabLst>
                          <a:tab pos="-1676400" algn="r"/>
                          <a:tab pos="-1219200" algn="r"/>
                        </a:tabLst>
                      </a:pPr>
                      <a:r>
                        <a:rPr lang="en-GB" sz="2400" b="1" dirty="0" smtClean="0">
                          <a:latin typeface="Bookman Old Style"/>
                          <a:ea typeface="Gungsuh"/>
                        </a:rPr>
                        <a:t>ADH </a:t>
                      </a:r>
                      <a:r>
                        <a:rPr lang="en-GB" sz="2400" b="1" dirty="0">
                          <a:latin typeface="Bookman Old Style"/>
                          <a:ea typeface="Gungsuh"/>
                        </a:rPr>
                        <a:t>secretion </a:t>
                      </a:r>
                      <a:r>
                        <a:rPr lang="en-GB" sz="2400" b="1" dirty="0" smtClean="0">
                          <a:latin typeface="Bookman Old Style"/>
                          <a:ea typeface="Gungsuh"/>
                        </a:rPr>
                        <a:t>                         </a:t>
                      </a:r>
                    </a:p>
                    <a:p>
                      <a:pPr marL="76200" indent="0" algn="ctr">
                        <a:lnSpc>
                          <a:spcPct val="130000"/>
                        </a:lnSpc>
                        <a:spcBef>
                          <a:spcPts val="600"/>
                        </a:spcBef>
                        <a:spcAft>
                          <a:spcPts val="0"/>
                        </a:spcAft>
                        <a:buFont typeface="Wingdings" pitchFamily="2" charset="2"/>
                        <a:buNone/>
                        <a:tabLst>
                          <a:tab pos="-1676400" algn="r"/>
                          <a:tab pos="-1219200" algn="r"/>
                        </a:tabLst>
                      </a:pPr>
                      <a:r>
                        <a:rPr lang="en-GB" sz="2400" b="1" dirty="0" smtClean="0">
                          <a:latin typeface="Bookman Old Style"/>
                          <a:ea typeface="Gungsuh"/>
                        </a:rPr>
                        <a:t>(= </a:t>
                      </a:r>
                      <a:r>
                        <a:rPr lang="en-GB" sz="2400" b="1" dirty="0">
                          <a:latin typeface="Bookman Old Style"/>
                          <a:ea typeface="Gungsuh"/>
                        </a:rPr>
                        <a:t>Urine Dilution)</a:t>
                      </a:r>
                      <a:endParaRPr lang="en-US" sz="2400" dirty="0">
                        <a:latin typeface="Times New Roman"/>
                        <a:ea typeface="Times New Roman"/>
                      </a:endParaRPr>
                    </a:p>
                  </a:txBody>
                  <a:tcPr marL="39855" marR="3985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541146">
                <a:tc>
                  <a:txBody>
                    <a:bodyPr/>
                    <a:lstStyle/>
                    <a:p>
                      <a:pPr marL="0" algn="ctr">
                        <a:lnSpc>
                          <a:spcPct val="130000"/>
                        </a:lnSpc>
                        <a:spcBef>
                          <a:spcPts val="600"/>
                        </a:spcBef>
                        <a:spcAft>
                          <a:spcPts val="0"/>
                        </a:spcAft>
                        <a:tabLst>
                          <a:tab pos="-1676400" algn="r"/>
                          <a:tab pos="-1219200" algn="r"/>
                        </a:tabLst>
                      </a:pPr>
                      <a:r>
                        <a:rPr lang="en-GB" sz="2400" b="1" dirty="0" err="1">
                          <a:latin typeface="+mn-lt"/>
                          <a:ea typeface="Gungsuh"/>
                        </a:rPr>
                        <a:t>Hype</a:t>
                      </a:r>
                      <a:r>
                        <a:rPr lang="en-GB" sz="2400" dirty="0" err="1">
                          <a:latin typeface="+mn-lt"/>
                          <a:ea typeface="Gungsuh"/>
                        </a:rPr>
                        <a:t>rvolemia</a:t>
                      </a:r>
                      <a:r>
                        <a:rPr lang="en-GB" sz="2400" dirty="0">
                          <a:latin typeface="+mn-lt"/>
                          <a:ea typeface="Gungsuh"/>
                        </a:rPr>
                        <a:t> &amp; </a:t>
                      </a:r>
                      <a:r>
                        <a:rPr lang="en-GB" sz="2400" b="1" dirty="0" err="1">
                          <a:latin typeface="+mn-lt"/>
                          <a:ea typeface="Gungsuh"/>
                        </a:rPr>
                        <a:t>Over</a:t>
                      </a:r>
                      <a:r>
                        <a:rPr lang="en-GB" sz="2400" dirty="0" err="1">
                          <a:latin typeface="+mn-lt"/>
                          <a:ea typeface="Gungsuh"/>
                        </a:rPr>
                        <a:t>hydration</a:t>
                      </a:r>
                      <a:r>
                        <a:rPr lang="en-GB" sz="2400" dirty="0">
                          <a:latin typeface="+mn-lt"/>
                          <a:ea typeface="Gungsuh"/>
                        </a:rPr>
                        <a:t>.</a:t>
                      </a:r>
                      <a:endParaRPr lang="en-US" sz="2400" dirty="0">
                        <a:latin typeface="+mn-lt"/>
                        <a:ea typeface="Times New Roman"/>
                      </a:endParaRPr>
                    </a:p>
                  </a:txBody>
                  <a:tcPr marL="39855" marR="3985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990600">
                <a:tc>
                  <a:txBody>
                    <a:bodyPr/>
                    <a:lstStyle/>
                    <a:p>
                      <a:pPr marL="0" algn="justLow">
                        <a:lnSpc>
                          <a:spcPct val="130000"/>
                        </a:lnSpc>
                        <a:spcBef>
                          <a:spcPts val="600"/>
                        </a:spcBef>
                        <a:spcAft>
                          <a:spcPts val="0"/>
                        </a:spcAft>
                        <a:tabLst>
                          <a:tab pos="-1676400" algn="r"/>
                          <a:tab pos="-1219200" algn="r"/>
                          <a:tab pos="-1676400" algn="r"/>
                          <a:tab pos="-1219200" algn="r"/>
                          <a:tab pos="1800225" algn="r"/>
                        </a:tabLst>
                      </a:pPr>
                      <a:r>
                        <a:rPr lang="en-GB" sz="2400" b="1" dirty="0">
                          <a:latin typeface="+mn-lt"/>
                          <a:ea typeface="Gungsuh"/>
                        </a:rPr>
                        <a:t>↓</a:t>
                      </a:r>
                      <a:r>
                        <a:rPr lang="en-GB" sz="2400" dirty="0">
                          <a:latin typeface="+mn-lt"/>
                          <a:ea typeface="Gungsuh"/>
                        </a:rPr>
                        <a:t> Water-permeable area in MCDs </a:t>
                      </a:r>
                      <a:r>
                        <a:rPr lang="en-GB" sz="2400" b="1" dirty="0">
                          <a:latin typeface="+mn-lt"/>
                          <a:ea typeface="Gungsuh"/>
                        </a:rPr>
                        <a:t>→</a:t>
                      </a:r>
                      <a:r>
                        <a:rPr lang="en-GB" sz="2400" dirty="0">
                          <a:latin typeface="+mn-lt"/>
                          <a:ea typeface="Gungsuh"/>
                        </a:rPr>
                        <a:t> </a:t>
                      </a:r>
                      <a:r>
                        <a:rPr lang="en-GB" sz="2400" b="1" dirty="0">
                          <a:latin typeface="+mn-lt"/>
                          <a:ea typeface="Gungsuh"/>
                        </a:rPr>
                        <a:t>↓</a:t>
                      </a:r>
                      <a:r>
                        <a:rPr lang="en-GB" sz="2400" dirty="0">
                          <a:latin typeface="+mn-lt"/>
                          <a:ea typeface="Gungsuh"/>
                        </a:rPr>
                        <a:t> H</a:t>
                      </a:r>
                      <a:r>
                        <a:rPr lang="en-GB" sz="2400" baseline="-25000" dirty="0">
                          <a:latin typeface="+mn-lt"/>
                          <a:ea typeface="Gungsuh"/>
                        </a:rPr>
                        <a:t>2</a:t>
                      </a:r>
                      <a:r>
                        <a:rPr lang="en-GB" sz="2400" dirty="0">
                          <a:latin typeface="+mn-lt"/>
                          <a:ea typeface="Gungsuh"/>
                        </a:rPr>
                        <a:t>O </a:t>
                      </a:r>
                      <a:r>
                        <a:rPr lang="en-GB" sz="2400" dirty="0" err="1">
                          <a:latin typeface="+mn-lt"/>
                          <a:ea typeface="Gungsuh"/>
                        </a:rPr>
                        <a:t>reabsorbtion</a:t>
                      </a:r>
                      <a:r>
                        <a:rPr lang="en-GB" sz="2400" dirty="0">
                          <a:latin typeface="+mn-lt"/>
                          <a:ea typeface="Gungsuh"/>
                        </a:rPr>
                        <a:t> </a:t>
                      </a:r>
                      <a:r>
                        <a:rPr lang="en-GB" sz="2400" b="1" dirty="0">
                          <a:latin typeface="+mn-lt"/>
                          <a:ea typeface="Gungsuh"/>
                        </a:rPr>
                        <a:t>→</a:t>
                      </a:r>
                      <a:r>
                        <a:rPr lang="en-GB" sz="2400" dirty="0">
                          <a:latin typeface="+mn-lt"/>
                          <a:ea typeface="Gungsuh"/>
                        </a:rPr>
                        <a:t> excretion of a large volume of </a:t>
                      </a:r>
                      <a:r>
                        <a:rPr lang="en-GB" sz="2400" b="1" dirty="0">
                          <a:latin typeface="+mn-lt"/>
                          <a:ea typeface="Gungsuh"/>
                        </a:rPr>
                        <a:t>diluted urine</a:t>
                      </a:r>
                      <a:r>
                        <a:rPr lang="en-GB" sz="2400" dirty="0">
                          <a:latin typeface="+mn-lt"/>
                          <a:ea typeface="Gungsuh"/>
                        </a:rPr>
                        <a:t> with </a:t>
                      </a:r>
                      <a:r>
                        <a:rPr lang="en-GB" sz="2400" b="1" dirty="0">
                          <a:latin typeface="+mn-lt"/>
                          <a:ea typeface="Gungsuh"/>
                        </a:rPr>
                        <a:t>low </a:t>
                      </a:r>
                      <a:r>
                        <a:rPr lang="en-GB" sz="2400" b="1" dirty="0" err="1">
                          <a:latin typeface="+mn-lt"/>
                          <a:ea typeface="Gungsuh"/>
                        </a:rPr>
                        <a:t>osmolality</a:t>
                      </a:r>
                      <a:r>
                        <a:rPr lang="en-GB" sz="2400" b="1" dirty="0">
                          <a:latin typeface="+mn-lt"/>
                          <a:ea typeface="Gungsuh"/>
                        </a:rPr>
                        <a:t>. </a:t>
                      </a:r>
                      <a:endParaRPr lang="en-US" sz="2400" dirty="0">
                        <a:latin typeface="+mn-lt"/>
                        <a:ea typeface="Times New Roman"/>
                      </a:endParaRPr>
                    </a:p>
                  </a:txBody>
                  <a:tcPr marL="39855" marR="3985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219200">
                <a:tc>
                  <a:txBody>
                    <a:bodyPr/>
                    <a:lstStyle/>
                    <a:p>
                      <a:pPr marL="0" algn="justLow">
                        <a:lnSpc>
                          <a:spcPct val="130000"/>
                        </a:lnSpc>
                        <a:spcBef>
                          <a:spcPts val="600"/>
                        </a:spcBef>
                        <a:spcAft>
                          <a:spcPts val="0"/>
                        </a:spcAft>
                        <a:tabLst>
                          <a:tab pos="-1676400" algn="r"/>
                          <a:tab pos="-1219200" algn="r"/>
                          <a:tab pos="-1676400" algn="r"/>
                          <a:tab pos="-1219200" algn="r"/>
                          <a:tab pos="914400" algn="r"/>
                        </a:tabLst>
                      </a:pPr>
                      <a:r>
                        <a:rPr lang="en-GB" sz="2400" b="1" i="1" u="heavy" dirty="0">
                          <a:latin typeface="+mn-lt"/>
                          <a:ea typeface="Gungsuh"/>
                        </a:rPr>
                        <a:t>In diabetes </a:t>
                      </a:r>
                      <a:r>
                        <a:rPr lang="en-GB" sz="2400" b="1" i="1" u="heavy" dirty="0" err="1">
                          <a:latin typeface="+mn-lt"/>
                          <a:ea typeface="Gungsuh"/>
                        </a:rPr>
                        <a:t>insipidus</a:t>
                      </a:r>
                      <a:r>
                        <a:rPr lang="en-GB" sz="2400" i="1" u="heavy" dirty="0">
                          <a:latin typeface="+mn-lt"/>
                          <a:ea typeface="Gungsuh"/>
                        </a:rPr>
                        <a:t> </a:t>
                      </a:r>
                      <a:r>
                        <a:rPr lang="en-GB" sz="2400" b="1" i="1" u="heavy" dirty="0">
                          <a:latin typeface="+mn-lt"/>
                          <a:ea typeface="Gungsuh"/>
                        </a:rPr>
                        <a:t>(= Impaired ADH secretion):</a:t>
                      </a:r>
                      <a:r>
                        <a:rPr lang="en-GB" sz="2400" b="1" i="1" dirty="0">
                          <a:latin typeface="+mn-lt"/>
                          <a:ea typeface="Gungsuh"/>
                        </a:rPr>
                        <a:t> </a:t>
                      </a:r>
                      <a:r>
                        <a:rPr lang="en-GB" sz="2400" dirty="0">
                          <a:latin typeface="+mn-lt"/>
                          <a:ea typeface="Gungsuh"/>
                        </a:rPr>
                        <a:t>Late parts of DCTs &amp; whole length of CDs become water-impermeable </a:t>
                      </a:r>
                      <a:r>
                        <a:rPr lang="en-GB" sz="2400" b="1" dirty="0">
                          <a:latin typeface="+mn-lt"/>
                          <a:ea typeface="Gungsuh"/>
                        </a:rPr>
                        <a:t>→ ↓</a:t>
                      </a:r>
                      <a:r>
                        <a:rPr lang="en-GB" sz="2400" dirty="0">
                          <a:latin typeface="+mn-lt"/>
                          <a:ea typeface="Gungsuh"/>
                        </a:rPr>
                        <a:t> H</a:t>
                      </a:r>
                      <a:r>
                        <a:rPr lang="en-GB" sz="2400" baseline="-25000" dirty="0">
                          <a:latin typeface="+mn-lt"/>
                          <a:ea typeface="Gungsuh"/>
                        </a:rPr>
                        <a:t>2</a:t>
                      </a:r>
                      <a:r>
                        <a:rPr lang="en-GB" sz="2400" dirty="0">
                          <a:latin typeface="+mn-lt"/>
                          <a:ea typeface="Gungsuh"/>
                        </a:rPr>
                        <a:t>O </a:t>
                      </a:r>
                      <a:r>
                        <a:rPr lang="en-GB" sz="2400" dirty="0" err="1">
                          <a:latin typeface="+mn-lt"/>
                          <a:ea typeface="Gungsuh"/>
                        </a:rPr>
                        <a:t>reabsorption</a:t>
                      </a:r>
                      <a:r>
                        <a:rPr lang="en-GB" sz="2400" dirty="0">
                          <a:latin typeface="+mn-lt"/>
                          <a:ea typeface="Gungsuh"/>
                        </a:rPr>
                        <a:t>. While, Na</a:t>
                      </a:r>
                      <a:r>
                        <a:rPr lang="en-GB" sz="2400" baseline="30000" dirty="0">
                          <a:latin typeface="+mn-lt"/>
                          <a:ea typeface="Gungsuh"/>
                        </a:rPr>
                        <a:t>+</a:t>
                      </a:r>
                      <a:r>
                        <a:rPr lang="en-GB" sz="2400" dirty="0">
                          <a:latin typeface="+mn-lt"/>
                          <a:ea typeface="Gungsuh"/>
                        </a:rPr>
                        <a:t> </a:t>
                      </a:r>
                      <a:r>
                        <a:rPr lang="en-GB" sz="2400" dirty="0" err="1">
                          <a:latin typeface="+mn-lt"/>
                          <a:ea typeface="Gungsuh"/>
                        </a:rPr>
                        <a:t>reabsorption</a:t>
                      </a:r>
                      <a:r>
                        <a:rPr lang="en-GB" sz="2400" dirty="0">
                          <a:latin typeface="+mn-lt"/>
                          <a:ea typeface="Gungsuh"/>
                        </a:rPr>
                        <a:t> is continuous </a:t>
                      </a:r>
                      <a:r>
                        <a:rPr lang="en-GB" sz="2400" b="1" dirty="0">
                          <a:latin typeface="+mn-lt"/>
                          <a:ea typeface="Gungsuh"/>
                        </a:rPr>
                        <a:t>→ ↓</a:t>
                      </a:r>
                      <a:r>
                        <a:rPr lang="en-GB" sz="2400" dirty="0">
                          <a:latin typeface="+mn-lt"/>
                          <a:ea typeface="Gungsuh"/>
                        </a:rPr>
                        <a:t> </a:t>
                      </a:r>
                      <a:r>
                        <a:rPr lang="en-GB" sz="2400" dirty="0" err="1">
                          <a:latin typeface="+mn-lt"/>
                          <a:ea typeface="Gungsuh"/>
                        </a:rPr>
                        <a:t>osmolality</a:t>
                      </a:r>
                      <a:r>
                        <a:rPr lang="en-GB" sz="2400" dirty="0">
                          <a:latin typeface="+mn-lt"/>
                          <a:ea typeface="Gungsuh"/>
                        </a:rPr>
                        <a:t> of tubular fluid in CCDs to </a:t>
                      </a:r>
                      <a:r>
                        <a:rPr lang="en-GB" sz="2400" b="1" dirty="0">
                          <a:latin typeface="+mn-lt"/>
                          <a:ea typeface="Gungsuh"/>
                        </a:rPr>
                        <a:t>90</a:t>
                      </a:r>
                      <a:r>
                        <a:rPr lang="en-GB" sz="2400" dirty="0">
                          <a:latin typeface="+mn-lt"/>
                          <a:ea typeface="Gungsuh"/>
                        </a:rPr>
                        <a:t> </a:t>
                      </a:r>
                      <a:r>
                        <a:rPr lang="en-GB" sz="2400" dirty="0" err="1">
                          <a:latin typeface="+mn-lt"/>
                          <a:ea typeface="Gungsuh"/>
                        </a:rPr>
                        <a:t>mosmol</a:t>
                      </a:r>
                      <a:r>
                        <a:rPr lang="en-GB" sz="2400" dirty="0">
                          <a:latin typeface="+mn-lt"/>
                          <a:ea typeface="Gungsuh"/>
                        </a:rPr>
                        <a:t>/L.</a:t>
                      </a:r>
                      <a:r>
                        <a:rPr lang="en-GB" sz="2400" b="1" dirty="0">
                          <a:latin typeface="+mn-lt"/>
                          <a:ea typeface="Gungsuh"/>
                        </a:rPr>
                        <a:t> </a:t>
                      </a:r>
                      <a:endParaRPr lang="en-US" sz="2400" dirty="0">
                        <a:latin typeface="+mn-lt"/>
                        <a:ea typeface="Times New Roman"/>
                      </a:endParaRPr>
                    </a:p>
                  </a:txBody>
                  <a:tcPr marL="39855" marR="3985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1255068">
                <a:tc>
                  <a:txBody>
                    <a:bodyPr/>
                    <a:lstStyle/>
                    <a:p>
                      <a:pPr marL="0" algn="justLow">
                        <a:lnSpc>
                          <a:spcPct val="130000"/>
                        </a:lnSpc>
                        <a:spcBef>
                          <a:spcPts val="600"/>
                        </a:spcBef>
                        <a:spcAft>
                          <a:spcPts val="0"/>
                        </a:spcAft>
                        <a:tabLst>
                          <a:tab pos="-1676400" algn="r"/>
                          <a:tab pos="-1219200" algn="r"/>
                          <a:tab pos="-1676400" algn="r"/>
                          <a:tab pos="-1219200" algn="r"/>
                          <a:tab pos="1440180" algn="r"/>
                        </a:tabLst>
                      </a:pPr>
                      <a:r>
                        <a:rPr lang="en-GB" sz="2400" b="1" dirty="0">
                          <a:latin typeface="+mn-lt"/>
                          <a:ea typeface="Gungsuh"/>
                        </a:rPr>
                        <a:t>- Large diluted Urine volume.</a:t>
                      </a:r>
                      <a:r>
                        <a:rPr lang="en-GB" sz="2400" dirty="0">
                          <a:latin typeface="+mn-lt"/>
                          <a:ea typeface="Gungsuh"/>
                        </a:rPr>
                        <a:t> </a:t>
                      </a:r>
                      <a:endParaRPr lang="en-US" sz="2400" dirty="0">
                        <a:latin typeface="+mn-lt"/>
                        <a:ea typeface="Times New Roman"/>
                      </a:endParaRPr>
                    </a:p>
                    <a:p>
                      <a:pPr marL="0" algn="justLow">
                        <a:lnSpc>
                          <a:spcPct val="130000"/>
                        </a:lnSpc>
                        <a:spcBef>
                          <a:spcPts val="600"/>
                        </a:spcBef>
                        <a:spcAft>
                          <a:spcPts val="0"/>
                        </a:spcAft>
                        <a:tabLst>
                          <a:tab pos="-1676400" algn="r"/>
                          <a:tab pos="-1219200" algn="r"/>
                          <a:tab pos="-1676400" algn="r"/>
                          <a:tab pos="-1219200" algn="r"/>
                          <a:tab pos="1440180" algn="r"/>
                        </a:tabLst>
                      </a:pPr>
                      <a:r>
                        <a:rPr lang="en-GB" sz="2400" b="1" dirty="0">
                          <a:latin typeface="+mn-lt"/>
                          <a:ea typeface="Gungsuh"/>
                        </a:rPr>
                        <a:t>- Osmolality of Diluted urine</a:t>
                      </a:r>
                      <a:r>
                        <a:rPr lang="en-GB" sz="2400" dirty="0">
                          <a:latin typeface="+mn-lt"/>
                          <a:ea typeface="Gungsuh"/>
                        </a:rPr>
                        <a:t> </a:t>
                      </a:r>
                      <a:r>
                        <a:rPr lang="en-GB" sz="2400" b="1" dirty="0">
                          <a:latin typeface="+mn-lt"/>
                          <a:ea typeface="Gungsuh"/>
                        </a:rPr>
                        <a:t>&lt; 80</a:t>
                      </a:r>
                      <a:r>
                        <a:rPr lang="en-GB" sz="2400" dirty="0">
                          <a:latin typeface="+mn-lt"/>
                          <a:ea typeface="Gungsuh"/>
                        </a:rPr>
                        <a:t> </a:t>
                      </a:r>
                      <a:r>
                        <a:rPr lang="en-GB" sz="2400" dirty="0" err="1">
                          <a:latin typeface="+mn-lt"/>
                          <a:ea typeface="Gungsuh"/>
                        </a:rPr>
                        <a:t>mosmol</a:t>
                      </a:r>
                      <a:r>
                        <a:rPr lang="en-GB" sz="2400" dirty="0">
                          <a:latin typeface="+mn-lt"/>
                          <a:ea typeface="Gungsuh"/>
                        </a:rPr>
                        <a:t>/litre</a:t>
                      </a:r>
                      <a:r>
                        <a:rPr lang="en-GB" sz="2400" dirty="0" smtClean="0">
                          <a:latin typeface="+mn-lt"/>
                          <a:ea typeface="Gungsuh"/>
                        </a:rPr>
                        <a:t>.</a:t>
                      </a:r>
                      <a:endParaRPr lang="en-US" sz="2400" dirty="0">
                        <a:latin typeface="+mn-lt"/>
                        <a:ea typeface="Times New Roman"/>
                      </a:endParaRPr>
                    </a:p>
                  </a:txBody>
                  <a:tcPr marL="39855" marR="3985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443065741"/>
              </p:ext>
            </p:extLst>
          </p:nvPr>
        </p:nvGraphicFramePr>
        <p:xfrm>
          <a:off x="381000" y="326651"/>
          <a:ext cx="8458200" cy="6545858"/>
        </p:xfrm>
        <a:graphic>
          <a:graphicData uri="http://schemas.openxmlformats.org/drawingml/2006/table">
            <a:tbl>
              <a:tblPr/>
              <a:tblGrid>
                <a:gridCol w="8458200"/>
              </a:tblGrid>
              <a:tr h="951899">
                <a:tc>
                  <a:txBody>
                    <a:bodyPr/>
                    <a:lstStyle/>
                    <a:p>
                      <a:pPr marL="76200" algn="ctr">
                        <a:lnSpc>
                          <a:spcPct val="130000"/>
                        </a:lnSpc>
                        <a:spcBef>
                          <a:spcPts val="600"/>
                        </a:spcBef>
                        <a:spcAft>
                          <a:spcPts val="0"/>
                        </a:spcAft>
                        <a:buFont typeface="Wingdings" pitchFamily="2" charset="2"/>
                        <a:buChar char="á"/>
                        <a:tabLst>
                          <a:tab pos="-1676400" algn="r"/>
                          <a:tab pos="-1219200" algn="r"/>
                          <a:tab pos="-1676400" algn="r"/>
                          <a:tab pos="-1219200" algn="r"/>
                          <a:tab pos="800100" algn="l"/>
                        </a:tabLst>
                      </a:pPr>
                      <a:r>
                        <a:rPr lang="en-GB" sz="2400" b="1" dirty="0" smtClean="0">
                          <a:latin typeface="Bookman Old Style"/>
                          <a:ea typeface="Gungsuh"/>
                        </a:rPr>
                        <a:t> ADH secretion</a:t>
                      </a:r>
                    </a:p>
                    <a:p>
                      <a:pPr marL="76200" algn="ctr">
                        <a:lnSpc>
                          <a:spcPct val="130000"/>
                        </a:lnSpc>
                        <a:spcBef>
                          <a:spcPts val="600"/>
                        </a:spcBef>
                        <a:spcAft>
                          <a:spcPts val="0"/>
                        </a:spcAft>
                        <a:buFont typeface="Wingdings" pitchFamily="2" charset="2"/>
                        <a:buChar char="á"/>
                        <a:tabLst>
                          <a:tab pos="-1676400" algn="r"/>
                          <a:tab pos="-1219200" algn="r"/>
                          <a:tab pos="-1676400" algn="r"/>
                          <a:tab pos="-1219200" algn="r"/>
                          <a:tab pos="800100" algn="l"/>
                        </a:tabLst>
                      </a:pPr>
                      <a:r>
                        <a:rPr lang="en-GB" sz="2400" b="1" dirty="0" smtClean="0">
                          <a:latin typeface="Bookman Old Style"/>
                          <a:ea typeface="Gungsuh"/>
                        </a:rPr>
                        <a:t>(= </a:t>
                      </a:r>
                      <a:r>
                        <a:rPr lang="en-GB" sz="2400" b="1" dirty="0">
                          <a:latin typeface="Bookman Old Style"/>
                          <a:ea typeface="Gungsuh"/>
                        </a:rPr>
                        <a:t>Urine Concentration)</a:t>
                      </a:r>
                      <a:endParaRPr lang="en-US" sz="2400" dirty="0">
                        <a:latin typeface="Times New Roman"/>
                        <a:ea typeface="Times New Roman"/>
                      </a:endParaRPr>
                    </a:p>
                  </a:txBody>
                  <a:tcPr marL="39855" marR="3985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967848">
                <a:tc>
                  <a:txBody>
                    <a:bodyPr/>
                    <a:lstStyle/>
                    <a:p>
                      <a:pPr marL="0" algn="just">
                        <a:lnSpc>
                          <a:spcPct val="130000"/>
                        </a:lnSpc>
                        <a:spcBef>
                          <a:spcPts val="600"/>
                        </a:spcBef>
                        <a:spcAft>
                          <a:spcPts val="0"/>
                        </a:spcAft>
                        <a:tabLst>
                          <a:tab pos="-1676400" algn="r"/>
                          <a:tab pos="-1219200" algn="r"/>
                        </a:tabLst>
                      </a:pPr>
                      <a:r>
                        <a:rPr lang="en-GB" sz="2400" b="1" dirty="0" err="1">
                          <a:latin typeface="+mn-lt"/>
                          <a:ea typeface="Gungsuh"/>
                        </a:rPr>
                        <a:t>Hypo</a:t>
                      </a:r>
                      <a:r>
                        <a:rPr lang="en-GB" sz="2400" dirty="0" err="1">
                          <a:latin typeface="+mn-lt"/>
                          <a:ea typeface="Gungsuh"/>
                        </a:rPr>
                        <a:t>volaemia</a:t>
                      </a:r>
                      <a:r>
                        <a:rPr lang="en-GB" sz="2400" dirty="0">
                          <a:latin typeface="+mn-lt"/>
                          <a:ea typeface="Gungsuh"/>
                        </a:rPr>
                        <a:t> (e.g. haemorrhage &amp; dehydration) </a:t>
                      </a:r>
                      <a:endParaRPr lang="en-GB" sz="2400" dirty="0" smtClean="0">
                        <a:latin typeface="+mn-lt"/>
                        <a:ea typeface="Gungsuh"/>
                      </a:endParaRPr>
                    </a:p>
                    <a:p>
                      <a:pPr marL="0" algn="just">
                        <a:lnSpc>
                          <a:spcPct val="130000"/>
                        </a:lnSpc>
                        <a:spcBef>
                          <a:spcPts val="600"/>
                        </a:spcBef>
                        <a:spcAft>
                          <a:spcPts val="0"/>
                        </a:spcAft>
                        <a:tabLst>
                          <a:tab pos="-1676400" algn="r"/>
                          <a:tab pos="-1219200" algn="r"/>
                        </a:tabLst>
                      </a:pPr>
                      <a:r>
                        <a:rPr lang="en-GB" sz="2400" dirty="0" smtClean="0">
                          <a:latin typeface="+mn-lt"/>
                          <a:ea typeface="Gungsuh"/>
                        </a:rPr>
                        <a:t>&amp; </a:t>
                      </a:r>
                      <a:r>
                        <a:rPr lang="en-GB" sz="2400" dirty="0">
                          <a:latin typeface="+mn-lt"/>
                          <a:ea typeface="Gungsuh"/>
                        </a:rPr>
                        <a:t>blood </a:t>
                      </a:r>
                      <a:r>
                        <a:rPr lang="en-GB" sz="2400" b="1" dirty="0" err="1">
                          <a:latin typeface="+mn-lt"/>
                          <a:ea typeface="Gungsuh"/>
                        </a:rPr>
                        <a:t>hyper</a:t>
                      </a:r>
                      <a:r>
                        <a:rPr lang="en-GB" sz="2400" dirty="0" err="1">
                          <a:latin typeface="+mn-lt"/>
                          <a:ea typeface="Gungsuh"/>
                        </a:rPr>
                        <a:t>toncity</a:t>
                      </a:r>
                      <a:r>
                        <a:rPr lang="en-GB" sz="2400" dirty="0">
                          <a:latin typeface="+mn-lt"/>
                          <a:ea typeface="Gungsuh"/>
                        </a:rPr>
                        <a:t>   </a:t>
                      </a:r>
                      <a:r>
                        <a:rPr lang="en-GB" sz="2400" dirty="0" smtClean="0">
                          <a:latin typeface="+mn-lt"/>
                          <a:ea typeface="Gungsuh"/>
                        </a:rPr>
                        <a:t>  (</a:t>
                      </a:r>
                      <a:r>
                        <a:rPr lang="en-GB" sz="2400" dirty="0">
                          <a:latin typeface="+mn-lt"/>
                          <a:ea typeface="Gungsuh"/>
                        </a:rPr>
                        <a:t>e.g. </a:t>
                      </a:r>
                      <a:r>
                        <a:rPr lang="en-GB" sz="2400" dirty="0">
                          <a:latin typeface="+mn-lt"/>
                          <a:ea typeface="Gungsuh"/>
                          <a:sym typeface="Wingdings"/>
                        </a:rPr>
                        <a:t></a:t>
                      </a:r>
                      <a:r>
                        <a:rPr lang="en-GB" sz="2400" dirty="0">
                          <a:latin typeface="+mn-lt"/>
                          <a:ea typeface="Gungsuh"/>
                        </a:rPr>
                        <a:t> salt intake).</a:t>
                      </a:r>
                      <a:endParaRPr lang="en-US" sz="2400" dirty="0">
                        <a:latin typeface="+mn-lt"/>
                        <a:ea typeface="Times New Roman"/>
                      </a:endParaRPr>
                    </a:p>
                  </a:txBody>
                  <a:tcPr marL="39855" marR="3985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341999">
                <a:tc>
                  <a:txBody>
                    <a:bodyPr/>
                    <a:lstStyle/>
                    <a:p>
                      <a:pPr marL="0" algn="just">
                        <a:lnSpc>
                          <a:spcPct val="130000"/>
                        </a:lnSpc>
                        <a:spcBef>
                          <a:spcPts val="600"/>
                        </a:spcBef>
                        <a:spcAft>
                          <a:spcPts val="0"/>
                        </a:spcAft>
                        <a:tabLst>
                          <a:tab pos="-1676400" algn="r"/>
                          <a:tab pos="-1219200" algn="r"/>
                        </a:tabLst>
                      </a:pPr>
                      <a:r>
                        <a:rPr lang="en-GB" sz="2400" b="1" dirty="0">
                          <a:latin typeface="+mn-lt"/>
                          <a:ea typeface="Gungsuh"/>
                        </a:rPr>
                        <a:t>↑</a:t>
                      </a:r>
                      <a:r>
                        <a:rPr lang="en-GB" sz="2400" dirty="0">
                          <a:latin typeface="+mn-lt"/>
                          <a:ea typeface="Gungsuh"/>
                        </a:rPr>
                        <a:t> H</a:t>
                      </a:r>
                      <a:r>
                        <a:rPr lang="en-GB" sz="2400" baseline="-25000" dirty="0">
                          <a:latin typeface="+mn-lt"/>
                          <a:ea typeface="Gungsuh"/>
                        </a:rPr>
                        <a:t>2</a:t>
                      </a:r>
                      <a:r>
                        <a:rPr lang="en-GB" sz="2400" dirty="0">
                          <a:latin typeface="+mn-lt"/>
                          <a:ea typeface="Gungsuh"/>
                        </a:rPr>
                        <a:t>O-permeable parts of </a:t>
                      </a:r>
                      <a:r>
                        <a:rPr lang="en-GB" sz="2400" dirty="0" err="1">
                          <a:latin typeface="+mn-lt"/>
                          <a:ea typeface="Gungsuh"/>
                        </a:rPr>
                        <a:t>Medullary</a:t>
                      </a:r>
                      <a:r>
                        <a:rPr lang="en-GB" sz="2400" dirty="0">
                          <a:latin typeface="+mn-lt"/>
                          <a:ea typeface="Gungsuh"/>
                        </a:rPr>
                        <a:t> collecting ducts (MCDs) </a:t>
                      </a:r>
                      <a:r>
                        <a:rPr lang="en-GB" sz="2400" b="1" dirty="0">
                          <a:latin typeface="+mn-lt"/>
                          <a:ea typeface="Gungsuh"/>
                        </a:rPr>
                        <a:t>→ ↑</a:t>
                      </a:r>
                      <a:r>
                        <a:rPr lang="en-GB" sz="2400" dirty="0">
                          <a:latin typeface="+mn-lt"/>
                          <a:ea typeface="Gungsuh"/>
                        </a:rPr>
                        <a:t> water </a:t>
                      </a:r>
                      <a:r>
                        <a:rPr lang="en-GB" sz="2400" dirty="0" err="1">
                          <a:latin typeface="+mn-lt"/>
                          <a:ea typeface="Gungsuh"/>
                        </a:rPr>
                        <a:t>reabsorbtion</a:t>
                      </a:r>
                      <a:r>
                        <a:rPr lang="en-GB" sz="2400" dirty="0">
                          <a:latin typeface="+mn-lt"/>
                          <a:ea typeface="Gungsuh"/>
                        </a:rPr>
                        <a:t> </a:t>
                      </a:r>
                      <a:r>
                        <a:rPr lang="en-GB" sz="2400" b="1" dirty="0">
                          <a:latin typeface="+mn-lt"/>
                          <a:ea typeface="Gungsuh"/>
                        </a:rPr>
                        <a:t>→ </a:t>
                      </a:r>
                      <a:r>
                        <a:rPr lang="en-GB" sz="2400" dirty="0">
                          <a:latin typeface="+mn-lt"/>
                          <a:ea typeface="Gungsuh"/>
                        </a:rPr>
                        <a:t>excretion of </a:t>
                      </a:r>
                      <a:r>
                        <a:rPr lang="en-GB" sz="2400" b="1" dirty="0">
                          <a:latin typeface="+mn-lt"/>
                          <a:ea typeface="Gungsuh"/>
                        </a:rPr>
                        <a:t>concentrated</a:t>
                      </a:r>
                      <a:r>
                        <a:rPr lang="en-GB" sz="2400" dirty="0">
                          <a:latin typeface="+mn-lt"/>
                          <a:ea typeface="Gungsuh"/>
                        </a:rPr>
                        <a:t> </a:t>
                      </a:r>
                      <a:r>
                        <a:rPr lang="en-GB" sz="2400" b="1" dirty="0">
                          <a:latin typeface="+mn-lt"/>
                          <a:ea typeface="Gungsuh"/>
                        </a:rPr>
                        <a:t>urine </a:t>
                      </a:r>
                      <a:r>
                        <a:rPr lang="en-GB" sz="2400" dirty="0">
                          <a:latin typeface="+mn-lt"/>
                          <a:ea typeface="Gungsuh"/>
                        </a:rPr>
                        <a:t>with </a:t>
                      </a:r>
                      <a:r>
                        <a:rPr lang="en-GB" sz="2400" b="1" dirty="0">
                          <a:latin typeface="+mn-lt"/>
                          <a:ea typeface="Gungsuh"/>
                        </a:rPr>
                        <a:t>high </a:t>
                      </a:r>
                      <a:r>
                        <a:rPr lang="en-GB" sz="2400" b="1" dirty="0" err="1">
                          <a:latin typeface="+mn-lt"/>
                          <a:ea typeface="Gungsuh"/>
                        </a:rPr>
                        <a:t>osmolality</a:t>
                      </a:r>
                      <a:r>
                        <a:rPr lang="en-GB" sz="2400" b="1" dirty="0">
                          <a:latin typeface="+mn-lt"/>
                          <a:ea typeface="Gungsuh"/>
                        </a:rPr>
                        <a:t>.</a:t>
                      </a:r>
                      <a:endParaRPr lang="en-US" sz="2400" dirty="0">
                        <a:latin typeface="+mn-lt"/>
                        <a:ea typeface="Times New Roman"/>
                      </a:endParaRPr>
                    </a:p>
                  </a:txBody>
                  <a:tcPr marL="39855" marR="3985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01713">
                <a:tc>
                  <a:txBody>
                    <a:bodyPr/>
                    <a:lstStyle/>
                    <a:p>
                      <a:pPr marL="0" algn="just">
                        <a:lnSpc>
                          <a:spcPct val="130000"/>
                        </a:lnSpc>
                        <a:spcBef>
                          <a:spcPts val="600"/>
                        </a:spcBef>
                        <a:spcAft>
                          <a:spcPts val="0"/>
                        </a:spcAft>
                        <a:tabLst>
                          <a:tab pos="-1676400" algn="r"/>
                          <a:tab pos="-1219200" algn="r"/>
                          <a:tab pos="457200" algn="l"/>
                        </a:tabLst>
                      </a:pPr>
                      <a:r>
                        <a:rPr lang="en-GB" sz="2400" b="1" i="1" u="heavy" dirty="0">
                          <a:latin typeface="+mn-lt"/>
                          <a:ea typeface="Gungsuh"/>
                        </a:rPr>
                        <a:t>In cases of maximal ADH secretion (severe haemorrhage</a:t>
                      </a:r>
                      <a:r>
                        <a:rPr lang="en-GB" sz="2400" b="1" i="1" u="heavy" dirty="0" smtClean="0">
                          <a:latin typeface="+mn-lt"/>
                          <a:ea typeface="Gungsuh"/>
                        </a:rPr>
                        <a:t>):</a:t>
                      </a:r>
                      <a:r>
                        <a:rPr lang="en-GB" sz="2400" b="1" i="1" u="heavy" baseline="0" dirty="0" smtClean="0">
                          <a:latin typeface="+mn-lt"/>
                          <a:ea typeface="Gungsuh"/>
                        </a:rPr>
                        <a:t> </a:t>
                      </a:r>
                      <a:r>
                        <a:rPr lang="en-GB" sz="2400" dirty="0" smtClean="0">
                          <a:latin typeface="+mn-lt"/>
                          <a:ea typeface="Gungsuh"/>
                        </a:rPr>
                        <a:t>whole </a:t>
                      </a:r>
                      <a:r>
                        <a:rPr lang="en-GB" sz="2400" dirty="0">
                          <a:latin typeface="+mn-lt"/>
                          <a:ea typeface="Gungsuh"/>
                        </a:rPr>
                        <a:t>length of MCDs becomes water-permeable </a:t>
                      </a:r>
                      <a:r>
                        <a:rPr lang="en-GB" sz="2400" b="1" dirty="0">
                          <a:latin typeface="+mn-lt"/>
                          <a:ea typeface="Gungsuh"/>
                        </a:rPr>
                        <a:t>→</a:t>
                      </a:r>
                      <a:r>
                        <a:rPr lang="en-GB" sz="2400" dirty="0">
                          <a:latin typeface="+mn-lt"/>
                          <a:ea typeface="Gungsuh"/>
                        </a:rPr>
                        <a:t> </a:t>
                      </a:r>
                      <a:r>
                        <a:rPr lang="en-GB" sz="2400" b="1" i="1" dirty="0">
                          <a:latin typeface="+mn-lt"/>
                          <a:ea typeface="Gungsuh"/>
                        </a:rPr>
                        <a:t>4.7 %</a:t>
                      </a:r>
                      <a:r>
                        <a:rPr lang="en-GB" sz="2400" dirty="0">
                          <a:latin typeface="+mn-lt"/>
                          <a:ea typeface="Gungsuh"/>
                        </a:rPr>
                        <a:t> of water is reabsorbed (instead of normal </a:t>
                      </a:r>
                      <a:r>
                        <a:rPr lang="en-GB" sz="2400" b="1" i="1" dirty="0">
                          <a:latin typeface="+mn-lt"/>
                          <a:ea typeface="Gungsuh"/>
                        </a:rPr>
                        <a:t>4.2%</a:t>
                      </a:r>
                      <a:r>
                        <a:rPr lang="en-GB" sz="2400" dirty="0">
                          <a:latin typeface="+mn-lt"/>
                          <a:ea typeface="Gungsuh"/>
                        </a:rPr>
                        <a:t>) </a:t>
                      </a:r>
                      <a:r>
                        <a:rPr lang="en-GB" sz="2400" b="1" dirty="0">
                          <a:latin typeface="+mn-lt"/>
                          <a:ea typeface="Gungsuh"/>
                        </a:rPr>
                        <a:t>→</a:t>
                      </a:r>
                      <a:r>
                        <a:rPr lang="en-GB" sz="2400" dirty="0">
                          <a:latin typeface="+mn-lt"/>
                          <a:ea typeface="Gungsuh"/>
                        </a:rPr>
                        <a:t> total water </a:t>
                      </a:r>
                      <a:r>
                        <a:rPr lang="en-GB" sz="2400" dirty="0" err="1">
                          <a:latin typeface="+mn-lt"/>
                          <a:ea typeface="Gungsuh"/>
                        </a:rPr>
                        <a:t>reabsorption</a:t>
                      </a:r>
                      <a:r>
                        <a:rPr lang="en-GB" sz="2400" dirty="0">
                          <a:latin typeface="+mn-lt"/>
                          <a:ea typeface="Gungsuh"/>
                        </a:rPr>
                        <a:t> of </a:t>
                      </a:r>
                      <a:r>
                        <a:rPr lang="en-GB" sz="2400" b="1" i="1" dirty="0">
                          <a:latin typeface="+mn-lt"/>
                          <a:ea typeface="Gungsuh"/>
                        </a:rPr>
                        <a:t>99.7%</a:t>
                      </a:r>
                      <a:r>
                        <a:rPr lang="en-GB" sz="2400" dirty="0">
                          <a:latin typeface="+mn-lt"/>
                          <a:ea typeface="Gungsuh"/>
                        </a:rPr>
                        <a:t> </a:t>
                      </a:r>
                      <a:endParaRPr lang="en-US" sz="2400" dirty="0">
                        <a:latin typeface="+mn-lt"/>
                        <a:ea typeface="Times New Roman"/>
                      </a:endParaRPr>
                    </a:p>
                  </a:txBody>
                  <a:tcPr marL="39855" marR="3985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1163090">
                <a:tc>
                  <a:txBody>
                    <a:bodyPr/>
                    <a:lstStyle/>
                    <a:p>
                      <a:pPr marL="0" algn="just">
                        <a:lnSpc>
                          <a:spcPct val="130000"/>
                        </a:lnSpc>
                        <a:spcBef>
                          <a:spcPts val="600"/>
                        </a:spcBef>
                        <a:spcAft>
                          <a:spcPts val="0"/>
                        </a:spcAft>
                        <a:tabLst>
                          <a:tab pos="-1676400" algn="r"/>
                          <a:tab pos="-1219200" algn="r"/>
                        </a:tabLst>
                      </a:pPr>
                      <a:r>
                        <a:rPr lang="en-GB" sz="2400" b="1" dirty="0">
                          <a:latin typeface="+mn-lt"/>
                          <a:ea typeface="Gungsuh"/>
                        </a:rPr>
                        <a:t>- Urine</a:t>
                      </a:r>
                      <a:r>
                        <a:rPr lang="en-GB" sz="2400" b="1" i="1" dirty="0">
                          <a:latin typeface="+mn-lt"/>
                          <a:ea typeface="Gungsuh"/>
                        </a:rPr>
                        <a:t> </a:t>
                      </a:r>
                      <a:r>
                        <a:rPr lang="en-GB" sz="2400" b="1" dirty="0">
                          <a:latin typeface="+mn-lt"/>
                          <a:ea typeface="Gungsuh"/>
                        </a:rPr>
                        <a:t>volume = 0.5 </a:t>
                      </a:r>
                      <a:r>
                        <a:rPr lang="en-GB" sz="2400" dirty="0">
                          <a:latin typeface="+mn-lt"/>
                          <a:ea typeface="Gungsuh"/>
                        </a:rPr>
                        <a:t>L/day.</a:t>
                      </a:r>
                      <a:endParaRPr lang="en-US" sz="2400" dirty="0">
                        <a:latin typeface="+mn-lt"/>
                        <a:ea typeface="Times New Roman"/>
                      </a:endParaRPr>
                    </a:p>
                    <a:p>
                      <a:pPr marL="0" algn="just">
                        <a:lnSpc>
                          <a:spcPct val="130000"/>
                        </a:lnSpc>
                        <a:spcBef>
                          <a:spcPts val="600"/>
                        </a:spcBef>
                        <a:spcAft>
                          <a:spcPts val="0"/>
                        </a:spcAft>
                        <a:tabLst>
                          <a:tab pos="-1676400" algn="r"/>
                          <a:tab pos="-1219200" algn="r"/>
                          <a:tab pos="-1676400" algn="r"/>
                          <a:tab pos="-1219200" algn="r"/>
                          <a:tab pos="235585" algn="l"/>
                        </a:tabLst>
                      </a:pPr>
                      <a:r>
                        <a:rPr lang="en-GB" sz="2400" b="1" dirty="0">
                          <a:latin typeface="+mn-lt"/>
                          <a:ea typeface="Gungsuh"/>
                        </a:rPr>
                        <a:t>-Urine</a:t>
                      </a:r>
                      <a:r>
                        <a:rPr lang="en-GB" sz="2400" b="1" i="1" dirty="0">
                          <a:latin typeface="+mn-lt"/>
                          <a:ea typeface="Gungsuh"/>
                        </a:rPr>
                        <a:t> </a:t>
                      </a:r>
                      <a:r>
                        <a:rPr lang="en-GB" sz="2400" b="1" dirty="0" err="1">
                          <a:latin typeface="+mn-lt"/>
                          <a:ea typeface="Gungsuh"/>
                        </a:rPr>
                        <a:t>osmolality</a:t>
                      </a:r>
                      <a:r>
                        <a:rPr lang="en-GB" sz="2400" b="1" dirty="0">
                          <a:latin typeface="+mn-lt"/>
                          <a:ea typeface="Gungsuh"/>
                        </a:rPr>
                        <a:t> =</a:t>
                      </a:r>
                      <a:r>
                        <a:rPr lang="en-GB" sz="2400" dirty="0">
                          <a:latin typeface="+mn-lt"/>
                          <a:ea typeface="Gungsuh"/>
                        </a:rPr>
                        <a:t> </a:t>
                      </a:r>
                      <a:r>
                        <a:rPr lang="en-GB" sz="2400" b="1" dirty="0">
                          <a:latin typeface="+mn-lt"/>
                          <a:ea typeface="Gungsuh"/>
                        </a:rPr>
                        <a:t>1400 </a:t>
                      </a:r>
                      <a:r>
                        <a:rPr lang="en-GB" sz="2400" dirty="0" err="1">
                          <a:latin typeface="+mn-lt"/>
                          <a:ea typeface="Gungsuh"/>
                        </a:rPr>
                        <a:t>mosmol</a:t>
                      </a:r>
                      <a:r>
                        <a:rPr lang="en-GB" sz="2400" dirty="0">
                          <a:latin typeface="+mn-lt"/>
                          <a:ea typeface="Gungsuh"/>
                        </a:rPr>
                        <a:t>/litre</a:t>
                      </a:r>
                      <a:r>
                        <a:rPr lang="en-GB" sz="2400" dirty="0" smtClean="0">
                          <a:latin typeface="+mn-lt"/>
                          <a:ea typeface="Gungsuh"/>
                        </a:rPr>
                        <a:t>.</a:t>
                      </a:r>
                      <a:endParaRPr lang="en-US" sz="2400" dirty="0">
                        <a:latin typeface="+mn-lt"/>
                        <a:ea typeface="Times New Roman"/>
                      </a:endParaRPr>
                    </a:p>
                  </a:txBody>
                  <a:tcPr marL="39855" marR="3985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22516432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189037"/>
            <a:ext cx="8610600" cy="5668963"/>
          </a:xfrm>
        </p:spPr>
        <p:txBody>
          <a:bodyPr>
            <a:normAutofit fontScale="77500" lnSpcReduction="20000"/>
          </a:bodyPr>
          <a:lstStyle/>
          <a:p>
            <a:pPr lvl="0" algn="just">
              <a:lnSpc>
                <a:spcPct val="120000"/>
              </a:lnSpc>
            </a:pPr>
            <a:r>
              <a:rPr lang="en-GB" sz="3600" b="1" u="heavy" dirty="0" smtClean="0"/>
              <a:t>Functions of </a:t>
            </a:r>
            <a:r>
              <a:rPr lang="en-US" sz="3600" b="1" u="heavy" dirty="0" smtClean="0"/>
              <a:t>K</a:t>
            </a:r>
            <a:r>
              <a:rPr lang="en-US" sz="3600" b="1" u="heavy" baseline="30000" dirty="0" smtClean="0"/>
              <a:t>+</a:t>
            </a:r>
            <a:r>
              <a:rPr lang="en-GB" sz="3600" b="1" u="heavy" dirty="0" smtClean="0"/>
              <a:t>:</a:t>
            </a:r>
            <a:endParaRPr lang="en-US" sz="3600" dirty="0" smtClean="0"/>
          </a:p>
          <a:p>
            <a:pPr lvl="0" algn="just">
              <a:lnSpc>
                <a:spcPct val="120000"/>
              </a:lnSpc>
            </a:pPr>
            <a:r>
              <a:rPr lang="en-GB" dirty="0" smtClean="0"/>
              <a:t>Controls osmotic pressure inside cells &amp; regulate </a:t>
            </a:r>
            <a:r>
              <a:rPr lang="en-GB" b="1" dirty="0" smtClean="0"/>
              <a:t>ICF</a:t>
            </a:r>
            <a:r>
              <a:rPr lang="en-GB" dirty="0" smtClean="0"/>
              <a:t> content.</a:t>
            </a:r>
            <a:endParaRPr lang="en-US" dirty="0" smtClean="0"/>
          </a:p>
          <a:p>
            <a:pPr lvl="0" algn="just">
              <a:lnSpc>
                <a:spcPct val="120000"/>
              </a:lnSpc>
            </a:pPr>
            <a:r>
              <a:rPr lang="en-GB" dirty="0" smtClean="0"/>
              <a:t>Maintain </a:t>
            </a:r>
            <a:r>
              <a:rPr lang="en-GB" b="1" u="heavy" dirty="0" smtClean="0"/>
              <a:t>r</a:t>
            </a:r>
            <a:r>
              <a:rPr lang="en-GB" b="1" dirty="0" smtClean="0"/>
              <a:t>esting membrane potential &amp; </a:t>
            </a:r>
            <a:r>
              <a:rPr lang="en-GB" b="1" u="heavy" dirty="0" err="1" smtClean="0"/>
              <a:t>r</a:t>
            </a:r>
            <a:r>
              <a:rPr lang="en-GB" b="1" dirty="0" err="1" smtClean="0"/>
              <a:t>epolarization</a:t>
            </a:r>
            <a:r>
              <a:rPr lang="en-GB" dirty="0" smtClean="0"/>
              <a:t> processes.</a:t>
            </a:r>
            <a:endParaRPr lang="en-US" dirty="0" smtClean="0"/>
          </a:p>
          <a:p>
            <a:pPr lvl="0" algn="just">
              <a:lnSpc>
                <a:spcPct val="120000"/>
              </a:lnSpc>
            </a:pPr>
            <a:r>
              <a:rPr lang="en-GB" dirty="0" smtClean="0"/>
              <a:t>Maintain </a:t>
            </a:r>
            <a:r>
              <a:rPr lang="en-GB" b="1" dirty="0" smtClean="0"/>
              <a:t>intracellular pH</a:t>
            </a:r>
            <a:r>
              <a:rPr lang="en-GB" dirty="0" smtClean="0"/>
              <a:t> (acidosis moves K</a:t>
            </a:r>
            <a:r>
              <a:rPr lang="en-GB" baseline="30000" dirty="0" smtClean="0"/>
              <a:t>+</a:t>
            </a:r>
            <a:r>
              <a:rPr lang="en-GB" dirty="0" smtClean="0"/>
              <a:t> outside cell).</a:t>
            </a:r>
            <a:endParaRPr lang="en-US" dirty="0" smtClean="0"/>
          </a:p>
          <a:p>
            <a:pPr lvl="0" algn="just">
              <a:lnSpc>
                <a:spcPct val="120000"/>
              </a:lnSpc>
            </a:pPr>
            <a:endParaRPr lang="en-GB" b="1" u="heavy" dirty="0" smtClean="0"/>
          </a:p>
          <a:p>
            <a:pPr lvl="0" algn="just">
              <a:lnSpc>
                <a:spcPct val="120000"/>
              </a:lnSpc>
            </a:pPr>
            <a:r>
              <a:rPr lang="en-GB" sz="3600" b="1" u="heavy" dirty="0" smtClean="0"/>
              <a:t>K</a:t>
            </a:r>
            <a:r>
              <a:rPr lang="en-GB" sz="3600" b="1" u="heavy" baseline="30000" dirty="0" smtClean="0"/>
              <a:t>+</a:t>
            </a:r>
            <a:r>
              <a:rPr lang="en-GB" sz="3600" b="1" u="heavy" dirty="0" smtClean="0"/>
              <a:t> reabsorption</a:t>
            </a:r>
            <a:r>
              <a:rPr lang="en-GB" sz="3600" b="1" dirty="0" smtClean="0"/>
              <a:t>:   </a:t>
            </a:r>
            <a:r>
              <a:rPr lang="en-US" sz="3600" b="1" dirty="0" smtClean="0"/>
              <a:t> </a:t>
            </a:r>
            <a:endParaRPr lang="en-US" sz="3600" dirty="0" smtClean="0"/>
          </a:p>
          <a:p>
            <a:pPr lvl="0" algn="just">
              <a:lnSpc>
                <a:spcPct val="120000"/>
              </a:lnSpc>
            </a:pPr>
            <a:r>
              <a:rPr lang="en-GB" b="1" dirty="0" smtClean="0"/>
              <a:t>65%</a:t>
            </a:r>
            <a:r>
              <a:rPr lang="en-GB" dirty="0" smtClean="0"/>
              <a:t> is reabsorbed actively by PCT.</a:t>
            </a:r>
            <a:endParaRPr lang="en-US" dirty="0" smtClean="0"/>
          </a:p>
          <a:p>
            <a:pPr lvl="0" algn="just">
              <a:lnSpc>
                <a:spcPct val="120000"/>
              </a:lnSpc>
            </a:pPr>
            <a:r>
              <a:rPr lang="en-GB" b="1" dirty="0" smtClean="0"/>
              <a:t>25%</a:t>
            </a:r>
            <a:r>
              <a:rPr lang="en-GB" dirty="0" smtClean="0"/>
              <a:t> is reabsorbed by secondary active </a:t>
            </a:r>
            <a:r>
              <a:rPr lang="en-GB" b="1" dirty="0" smtClean="0"/>
              <a:t>co-transport carrier</a:t>
            </a:r>
            <a:r>
              <a:rPr lang="en-GB" dirty="0" smtClean="0"/>
              <a:t> </a:t>
            </a:r>
            <a:r>
              <a:rPr lang="en-GB" b="1" dirty="0" smtClean="0"/>
              <a:t>(1Na</a:t>
            </a:r>
            <a:r>
              <a:rPr lang="en-GB" b="1" baseline="30000" dirty="0" smtClean="0"/>
              <a:t>+</a:t>
            </a:r>
            <a:r>
              <a:rPr lang="en-GB" b="1" dirty="0" smtClean="0"/>
              <a:t>, 1K</a:t>
            </a:r>
            <a:r>
              <a:rPr lang="en-GB" b="1" baseline="30000" dirty="0" smtClean="0"/>
              <a:t>+</a:t>
            </a:r>
            <a:r>
              <a:rPr lang="en-GB" b="1" dirty="0" smtClean="0"/>
              <a:t>, 2 </a:t>
            </a:r>
            <a:r>
              <a:rPr lang="en-GB" b="1" dirty="0" err="1" smtClean="0"/>
              <a:t>Cl</a:t>
            </a:r>
            <a:r>
              <a:rPr lang="en-GB" b="1" baseline="30000" dirty="0" smtClean="0"/>
              <a:t>-</a:t>
            </a:r>
            <a:r>
              <a:rPr lang="en-GB" b="1" dirty="0" smtClean="0"/>
              <a:t>) </a:t>
            </a:r>
            <a:r>
              <a:rPr lang="en-GB" dirty="0" smtClean="0"/>
              <a:t>in thick ascending part of loop of </a:t>
            </a:r>
            <a:r>
              <a:rPr lang="en-GB" dirty="0" err="1" smtClean="0"/>
              <a:t>Henle</a:t>
            </a:r>
            <a:r>
              <a:rPr lang="en-GB" dirty="0" smtClean="0"/>
              <a:t>.</a:t>
            </a:r>
            <a:endParaRPr lang="en-US" dirty="0" smtClean="0"/>
          </a:p>
          <a:p>
            <a:pPr lvl="0" algn="just">
              <a:lnSpc>
                <a:spcPct val="120000"/>
              </a:lnSpc>
            </a:pPr>
            <a:r>
              <a:rPr lang="en-GB" b="1" dirty="0" smtClean="0"/>
              <a:t>10%</a:t>
            </a:r>
            <a:r>
              <a:rPr lang="en-GB" dirty="0" smtClean="0"/>
              <a:t> is reabsorbed from CD, </a:t>
            </a:r>
            <a:r>
              <a:rPr lang="en-GB" b="1" dirty="0" smtClean="0"/>
              <a:t>only</a:t>
            </a:r>
            <a:r>
              <a:rPr lang="en-GB" dirty="0" smtClean="0"/>
              <a:t> </a:t>
            </a:r>
            <a:r>
              <a:rPr lang="en-GB" b="1" dirty="0" smtClean="0"/>
              <a:t>if </a:t>
            </a:r>
            <a:r>
              <a:rPr lang="en-GB" b="1" dirty="0" err="1" smtClean="0"/>
              <a:t>aldosterone</a:t>
            </a:r>
            <a:r>
              <a:rPr lang="en-GB" b="1" dirty="0" smtClean="0"/>
              <a:t> is absent.</a:t>
            </a:r>
            <a:endParaRPr lang="en-US" dirty="0" smtClean="0"/>
          </a:p>
          <a:p>
            <a:endParaRPr lang="en-US" dirty="0"/>
          </a:p>
        </p:txBody>
      </p:sp>
      <p:sp>
        <p:nvSpPr>
          <p:cNvPr id="39937" name="Rectangle 1"/>
          <p:cNvSpPr>
            <a:spLocks noGrp="1" noChangeArrowheads="1"/>
          </p:cNvSpPr>
          <p:nvPr>
            <p:ph type="title"/>
          </p:nvPr>
        </p:nvSpPr>
        <p:spPr bwMode="auto">
          <a:xfrm>
            <a:off x="1905000" y="304800"/>
            <a:ext cx="5404941" cy="646331"/>
          </a:xfrm>
          <a:prstGeom prst="rect">
            <a:avLst/>
          </a:prstGeom>
          <a:solidFill>
            <a:srgbClr val="2818FA"/>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1676400" algn="r"/>
                <a:tab pos="-1219200" algn="r"/>
              </a:tabLst>
            </a:pPr>
            <a:r>
              <a:rPr kumimoji="0" lang="en-GB" sz="3600" b="0" i="0" u="sng" strike="noStrike" cap="none" normalizeH="0" baseline="0" dirty="0" smtClean="0">
                <a:ln>
                  <a:noFill/>
                </a:ln>
                <a:solidFill>
                  <a:srgbClr val="FFFF00"/>
                </a:solidFill>
                <a:effectLst/>
                <a:latin typeface="Arial Black" pitchFamily="34" charset="0"/>
                <a:ea typeface="Gungsuh" pitchFamily="18" charset="-127"/>
                <a:cs typeface="Arial" pitchFamily="34" charset="0"/>
              </a:rPr>
              <a:t>Renal Handling of </a:t>
            </a:r>
            <a:r>
              <a:rPr kumimoji="0" lang="en-US" sz="3600" b="0" i="0" u="sng" strike="noStrike" cap="none" normalizeH="0" baseline="0" dirty="0" smtClean="0">
                <a:ln>
                  <a:noFill/>
                </a:ln>
                <a:solidFill>
                  <a:srgbClr val="FFFF00"/>
                </a:solidFill>
                <a:effectLst/>
                <a:latin typeface="Arial Black" pitchFamily="34" charset="0"/>
                <a:ea typeface="Times New Roman" pitchFamily="18" charset="0"/>
                <a:cs typeface="Arial" pitchFamily="34" charset="0"/>
              </a:rPr>
              <a:t>K</a:t>
            </a:r>
            <a:r>
              <a:rPr kumimoji="0" lang="en-US" sz="3600" b="0" i="0" u="sng" strike="noStrike" cap="none" normalizeH="0" baseline="30000" dirty="0" smtClean="0">
                <a:ln>
                  <a:noFill/>
                </a:ln>
                <a:solidFill>
                  <a:srgbClr val="FFFF00"/>
                </a:solidFill>
                <a:effectLst/>
                <a:latin typeface="Arial Black" pitchFamily="34" charset="0"/>
                <a:ea typeface="Times New Roman" pitchFamily="18" charset="0"/>
                <a:cs typeface="Arial" pitchFamily="34" charset="0"/>
              </a:rPr>
              <a:t>+</a:t>
            </a:r>
            <a:endParaRPr kumimoji="0" lang="en-US" sz="3600" b="0" i="0" u="none" strike="noStrike" cap="none" normalizeH="0" baseline="0" dirty="0" smtClean="0">
              <a:ln>
                <a:noFill/>
              </a:ln>
              <a:solidFill>
                <a:srgbClr val="FFFF00"/>
              </a:solidFill>
              <a:effectLst/>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
          <p:cNvSpPr>
            <a:spLocks noChangeArrowheads="1"/>
          </p:cNvSpPr>
          <p:nvPr/>
        </p:nvSpPr>
        <p:spPr bwMode="auto">
          <a:xfrm>
            <a:off x="228600" y="609600"/>
            <a:ext cx="8534400" cy="5693866"/>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50000"/>
              </a:lnSpc>
              <a:spcBef>
                <a:spcPct val="0"/>
              </a:spcBef>
              <a:spcAft>
                <a:spcPct val="0"/>
              </a:spcAft>
              <a:buClrTx/>
              <a:buSzTx/>
              <a:buFontTx/>
              <a:buChar char="•"/>
              <a:tabLst>
                <a:tab pos="-1676400" algn="r"/>
                <a:tab pos="-1219200" algn="r"/>
                <a:tab pos="201613" algn="r"/>
              </a:tabLst>
            </a:pPr>
            <a:r>
              <a:rPr kumimoji="0" lang="en-GB" altLang="zh-CN" sz="2800" b="1" i="0" u="sng" strike="noStrike" cap="none" normalizeH="0" baseline="0" dirty="0" smtClean="0">
                <a:ln>
                  <a:noFill/>
                </a:ln>
                <a:solidFill>
                  <a:schemeClr val="tx1"/>
                </a:solidFill>
                <a:effectLst/>
                <a:ea typeface="Gungsuh" pitchFamily="18" charset="-127"/>
                <a:cs typeface="Times New Roman" pitchFamily="18" charset="0"/>
              </a:rPr>
              <a:t>K</a:t>
            </a:r>
            <a:r>
              <a:rPr kumimoji="0" lang="en-GB" altLang="zh-CN" sz="2800" b="1" i="0" u="sng" strike="noStrike" cap="none" normalizeH="0" baseline="30000" dirty="0" smtClean="0">
                <a:ln>
                  <a:noFill/>
                </a:ln>
                <a:solidFill>
                  <a:schemeClr val="tx1"/>
                </a:solidFill>
                <a:effectLst/>
                <a:ea typeface="Gungsuh" pitchFamily="18" charset="-127"/>
                <a:cs typeface="Times New Roman" pitchFamily="18" charset="0"/>
              </a:rPr>
              <a:t>+</a:t>
            </a:r>
            <a:r>
              <a:rPr kumimoji="0" lang="en-GB" altLang="zh-CN" sz="2800" b="1" i="0" u="sng" strike="noStrike" cap="none" normalizeH="0" baseline="0" dirty="0" smtClean="0">
                <a:ln>
                  <a:noFill/>
                </a:ln>
                <a:solidFill>
                  <a:schemeClr val="tx1"/>
                </a:solidFill>
                <a:effectLst/>
                <a:ea typeface="Gungsuh" pitchFamily="18" charset="-127"/>
                <a:cs typeface="Times New Roman" pitchFamily="18" charset="0"/>
              </a:rPr>
              <a:t> secretion &amp; excretion:</a:t>
            </a:r>
            <a:endParaRPr kumimoji="0" lang="en-US" altLang="zh-CN" sz="2800" b="0" i="0" u="none" strike="noStrike" cap="none" normalizeH="0" baseline="0" dirty="0" smtClean="0">
              <a:ln>
                <a:noFill/>
              </a:ln>
              <a:solidFill>
                <a:schemeClr val="tx1"/>
              </a:solidFill>
              <a:effectLst/>
              <a:cs typeface="Arial" pitchFamily="34" charset="0"/>
            </a:endParaRPr>
          </a:p>
          <a:p>
            <a:pPr marL="0" marR="0" lvl="0" indent="0" algn="just" defTabSz="914400" rtl="0" eaLnBrk="0" fontAlgn="base" latinLnBrk="0" hangingPunct="0">
              <a:lnSpc>
                <a:spcPct val="150000"/>
              </a:lnSpc>
              <a:spcBef>
                <a:spcPct val="0"/>
              </a:spcBef>
              <a:spcAft>
                <a:spcPct val="0"/>
              </a:spcAft>
              <a:buClrTx/>
              <a:buSzTx/>
              <a:buFontTx/>
              <a:buChar char="•"/>
              <a:tabLst>
                <a:tab pos="-1676400" algn="r"/>
                <a:tab pos="-1219200" algn="r"/>
                <a:tab pos="201613" algn="r"/>
              </a:tabLst>
            </a:pPr>
            <a:r>
              <a:rPr kumimoji="0" lang="en-GB" altLang="zh-CN" sz="2800" b="0" i="0" u="none" strike="noStrike" cap="none" normalizeH="0" baseline="0" dirty="0" smtClean="0">
                <a:ln>
                  <a:noFill/>
                </a:ln>
                <a:solidFill>
                  <a:schemeClr val="tx1"/>
                </a:solidFill>
                <a:effectLst/>
                <a:ea typeface="Gungsuh" pitchFamily="18" charset="-127"/>
                <a:cs typeface="Times New Roman" pitchFamily="18" charset="0"/>
              </a:rPr>
              <a:t> Amount of K</a:t>
            </a:r>
            <a:r>
              <a:rPr kumimoji="0" lang="en-GB" altLang="zh-CN" sz="2800" b="0" i="0" u="none" strike="noStrike" cap="none" normalizeH="0" baseline="30000" dirty="0" smtClean="0">
                <a:ln>
                  <a:noFill/>
                </a:ln>
                <a:solidFill>
                  <a:schemeClr val="tx1"/>
                </a:solidFill>
                <a:effectLst/>
                <a:ea typeface="Gungsuh" pitchFamily="18" charset="-127"/>
                <a:cs typeface="Times New Roman" pitchFamily="18" charset="0"/>
              </a:rPr>
              <a:t>+</a:t>
            </a:r>
            <a:r>
              <a:rPr kumimoji="0" lang="en-GB" altLang="zh-CN" sz="2800" b="0" i="0" u="none" strike="noStrike" cap="none" normalizeH="0" baseline="0" dirty="0" smtClean="0">
                <a:ln>
                  <a:noFill/>
                </a:ln>
                <a:solidFill>
                  <a:schemeClr val="tx1"/>
                </a:solidFill>
                <a:effectLst/>
                <a:ea typeface="Gungsuh" pitchFamily="18" charset="-127"/>
                <a:cs typeface="Times New Roman" pitchFamily="18" charset="0"/>
              </a:rPr>
              <a:t> excreted in urine is derived from secretion rather than from filtration.</a:t>
            </a:r>
            <a:endParaRPr kumimoji="0" lang="en-US" altLang="zh-CN" sz="2800" b="0" i="0" u="none" strike="noStrike" cap="none" normalizeH="0" baseline="0" dirty="0" smtClean="0">
              <a:ln>
                <a:noFill/>
              </a:ln>
              <a:solidFill>
                <a:schemeClr val="tx1"/>
              </a:solidFill>
              <a:effectLst/>
              <a:cs typeface="Arial" pitchFamily="34" charset="0"/>
            </a:endParaRPr>
          </a:p>
          <a:p>
            <a:pPr marL="0" marR="0" lvl="0" indent="0" algn="just" defTabSz="914400" rtl="0" eaLnBrk="0" fontAlgn="base" latinLnBrk="0" hangingPunct="0">
              <a:lnSpc>
                <a:spcPct val="150000"/>
              </a:lnSpc>
              <a:spcBef>
                <a:spcPct val="0"/>
              </a:spcBef>
              <a:spcAft>
                <a:spcPct val="0"/>
              </a:spcAft>
              <a:buClrTx/>
              <a:buSzTx/>
              <a:buFontTx/>
              <a:buChar char="•"/>
              <a:tabLst>
                <a:tab pos="-1676400" algn="r"/>
                <a:tab pos="-1219200" algn="r"/>
                <a:tab pos="201613" algn="r"/>
              </a:tabLst>
            </a:pPr>
            <a:r>
              <a:rPr kumimoji="0" lang="en-GB" altLang="zh-CN" sz="2800" b="0" i="0" u="none" strike="noStrike" cap="none" normalizeH="0" baseline="0" dirty="0" smtClean="0">
                <a:ln>
                  <a:noFill/>
                </a:ln>
                <a:solidFill>
                  <a:schemeClr val="tx1"/>
                </a:solidFill>
                <a:effectLst/>
                <a:ea typeface="Gungsuh" pitchFamily="18" charset="-127"/>
                <a:cs typeface="Times New Roman" pitchFamily="18" charset="0"/>
              </a:rPr>
              <a:t> K</a:t>
            </a:r>
            <a:r>
              <a:rPr kumimoji="0" lang="en-GB" altLang="zh-CN" sz="2800" b="0" i="0" u="none" strike="noStrike" cap="none" normalizeH="0" baseline="30000" dirty="0" smtClean="0">
                <a:ln>
                  <a:noFill/>
                </a:ln>
                <a:solidFill>
                  <a:schemeClr val="tx1"/>
                </a:solidFill>
                <a:effectLst/>
                <a:ea typeface="Gungsuh" pitchFamily="18" charset="-127"/>
                <a:cs typeface="Times New Roman" pitchFamily="18" charset="0"/>
              </a:rPr>
              <a:t>+</a:t>
            </a:r>
            <a:r>
              <a:rPr kumimoji="0" lang="en-GB" altLang="zh-CN" sz="2800" b="0" i="0" u="none" strike="noStrike" cap="none" normalizeH="0" baseline="0" dirty="0" smtClean="0">
                <a:ln>
                  <a:noFill/>
                </a:ln>
                <a:solidFill>
                  <a:schemeClr val="tx1"/>
                </a:solidFill>
                <a:effectLst/>
                <a:ea typeface="Gungsuh" pitchFamily="18" charset="-127"/>
                <a:cs typeface="Times New Roman" pitchFamily="18" charset="0"/>
              </a:rPr>
              <a:t> is secreted in exchange with Na</a:t>
            </a:r>
            <a:r>
              <a:rPr kumimoji="0" lang="en-GB" altLang="zh-CN" sz="2800" b="0" i="0" u="none" strike="noStrike" cap="none" normalizeH="0" baseline="30000" dirty="0" smtClean="0">
                <a:ln>
                  <a:noFill/>
                </a:ln>
                <a:solidFill>
                  <a:schemeClr val="tx1"/>
                </a:solidFill>
                <a:effectLst/>
                <a:ea typeface="Gungsuh" pitchFamily="18" charset="-127"/>
                <a:cs typeface="Times New Roman" pitchFamily="18" charset="0"/>
              </a:rPr>
              <a:t>+</a:t>
            </a:r>
            <a:r>
              <a:rPr kumimoji="0" lang="en-GB" altLang="zh-CN" sz="2800" b="0" i="0" u="none" strike="noStrike" cap="none" normalizeH="0" baseline="0" dirty="0" smtClean="0">
                <a:ln>
                  <a:noFill/>
                </a:ln>
                <a:solidFill>
                  <a:schemeClr val="tx1"/>
                </a:solidFill>
                <a:effectLst/>
                <a:ea typeface="Gungsuh" pitchFamily="18" charset="-127"/>
                <a:cs typeface="Times New Roman" pitchFamily="18" charset="0"/>
              </a:rPr>
              <a:t> by </a:t>
            </a:r>
            <a:r>
              <a:rPr kumimoji="0" lang="en-GB" altLang="zh-CN" sz="2800" b="1" i="0" u="none" strike="noStrike" cap="none" normalizeH="0" baseline="0" dirty="0" err="1" smtClean="0">
                <a:ln>
                  <a:noFill/>
                </a:ln>
                <a:solidFill>
                  <a:schemeClr val="tx1"/>
                </a:solidFill>
                <a:effectLst/>
                <a:ea typeface="Gungsuh" pitchFamily="18" charset="-127"/>
                <a:cs typeface="Times New Roman" pitchFamily="18" charset="0"/>
              </a:rPr>
              <a:t>aldosterone</a:t>
            </a:r>
            <a:r>
              <a:rPr kumimoji="0" lang="en-GB" altLang="zh-CN" sz="2800" b="0" i="0" u="none" strike="noStrike" cap="none" normalizeH="0" baseline="0" dirty="0" smtClean="0">
                <a:ln>
                  <a:noFill/>
                </a:ln>
                <a:solidFill>
                  <a:schemeClr val="tx1"/>
                </a:solidFill>
                <a:effectLst/>
                <a:ea typeface="Gungsuh" pitchFamily="18" charset="-127"/>
                <a:cs typeface="Times New Roman" pitchFamily="18" charset="0"/>
              </a:rPr>
              <a:t> at </a:t>
            </a:r>
            <a:r>
              <a:rPr kumimoji="0" lang="en-GB" altLang="zh-CN" sz="2800" b="1" i="0" u="none" strike="noStrike" cap="none" normalizeH="0" baseline="0" dirty="0" smtClean="0">
                <a:ln>
                  <a:noFill/>
                </a:ln>
                <a:solidFill>
                  <a:schemeClr val="tx1"/>
                </a:solidFill>
                <a:effectLst/>
                <a:ea typeface="Gungsuh" pitchFamily="18" charset="-127"/>
                <a:cs typeface="Times New Roman" pitchFamily="18" charset="0"/>
              </a:rPr>
              <a:t>principal cells</a:t>
            </a:r>
            <a:r>
              <a:rPr kumimoji="0" lang="en-GB" altLang="zh-CN" sz="2800" b="0" i="0" u="none" strike="noStrike" cap="none" normalizeH="0" baseline="0" dirty="0" smtClean="0">
                <a:ln>
                  <a:noFill/>
                </a:ln>
                <a:solidFill>
                  <a:schemeClr val="tx1"/>
                </a:solidFill>
                <a:effectLst/>
                <a:ea typeface="Gungsuh" pitchFamily="18" charset="-127"/>
                <a:cs typeface="Times New Roman" pitchFamily="18" charset="0"/>
              </a:rPr>
              <a:t> in </a:t>
            </a:r>
            <a:r>
              <a:rPr kumimoji="0" lang="en-GB" altLang="zh-CN" sz="2800" b="1" i="0" u="none" strike="noStrike" cap="none" normalizeH="0" baseline="0" dirty="0" smtClean="0">
                <a:ln>
                  <a:noFill/>
                </a:ln>
                <a:solidFill>
                  <a:schemeClr val="tx1"/>
                </a:solidFill>
                <a:effectLst/>
                <a:ea typeface="Gungsuh" pitchFamily="18" charset="-127"/>
                <a:cs typeface="Times New Roman" pitchFamily="18" charset="0"/>
              </a:rPr>
              <a:t>DCT &amp; CD.</a:t>
            </a:r>
            <a:endParaRPr kumimoji="0" lang="en-US" altLang="zh-CN" sz="2800" b="0" i="0" u="none" strike="noStrike" cap="none" normalizeH="0" baseline="0" dirty="0" smtClean="0">
              <a:ln>
                <a:noFill/>
              </a:ln>
              <a:solidFill>
                <a:schemeClr val="tx1"/>
              </a:solidFill>
              <a:effectLst/>
              <a:cs typeface="Arial" pitchFamily="34" charset="0"/>
            </a:endParaRPr>
          </a:p>
          <a:p>
            <a:pPr marL="0" marR="0" lvl="0" indent="0" algn="just" defTabSz="914400" rtl="0" eaLnBrk="0" fontAlgn="base" latinLnBrk="0" hangingPunct="0">
              <a:lnSpc>
                <a:spcPct val="150000"/>
              </a:lnSpc>
              <a:spcBef>
                <a:spcPct val="0"/>
              </a:spcBef>
              <a:spcAft>
                <a:spcPct val="0"/>
              </a:spcAft>
              <a:buClrTx/>
              <a:buSzTx/>
              <a:buFontTx/>
              <a:buChar char="•"/>
              <a:tabLst>
                <a:tab pos="-1676400" algn="r"/>
                <a:tab pos="-1219200" algn="r"/>
                <a:tab pos="201613" algn="r"/>
              </a:tabLst>
            </a:pPr>
            <a:r>
              <a:rPr kumimoji="0" lang="en-GB" altLang="zh-CN" sz="2800" b="0" i="0" u="none" strike="noStrike" cap="none" normalizeH="0" baseline="0" dirty="0" smtClean="0">
                <a:ln>
                  <a:noFill/>
                </a:ln>
                <a:solidFill>
                  <a:schemeClr val="tx1"/>
                </a:solidFill>
                <a:effectLst/>
                <a:ea typeface="Gungsuh" pitchFamily="18" charset="-127"/>
                <a:cs typeface="Times New Roman" pitchFamily="18" charset="0"/>
              </a:rPr>
              <a:t> At principal cells, Na</a:t>
            </a:r>
            <a:r>
              <a:rPr kumimoji="0" lang="en-GB" altLang="zh-CN" sz="2800" b="0" i="0" u="none" strike="noStrike" cap="none" normalizeH="0" baseline="30000" dirty="0" smtClean="0">
                <a:ln>
                  <a:noFill/>
                </a:ln>
                <a:solidFill>
                  <a:schemeClr val="tx1"/>
                </a:solidFill>
                <a:effectLst/>
                <a:ea typeface="Gungsuh" pitchFamily="18" charset="-127"/>
                <a:cs typeface="Times New Roman" pitchFamily="18" charset="0"/>
              </a:rPr>
              <a:t>+</a:t>
            </a:r>
            <a:r>
              <a:rPr kumimoji="0" lang="en-GB" altLang="zh-CN" sz="2800" b="0" i="0" u="none" strike="noStrike" cap="none" normalizeH="0" baseline="0" dirty="0" smtClean="0">
                <a:ln>
                  <a:noFill/>
                </a:ln>
                <a:solidFill>
                  <a:schemeClr val="tx1"/>
                </a:solidFill>
                <a:effectLst/>
                <a:ea typeface="Gungsuh" pitchFamily="18" charset="-127"/>
                <a:cs typeface="Times New Roman" pitchFamily="18" charset="0"/>
              </a:rPr>
              <a:t> - K</a:t>
            </a:r>
            <a:r>
              <a:rPr kumimoji="0" lang="en-GB" altLang="zh-CN" sz="2800" b="0" i="0" u="none" strike="noStrike" cap="none" normalizeH="0" baseline="30000" dirty="0" smtClean="0">
                <a:ln>
                  <a:noFill/>
                </a:ln>
                <a:solidFill>
                  <a:schemeClr val="tx1"/>
                </a:solidFill>
                <a:effectLst/>
                <a:ea typeface="Gungsuh" pitchFamily="18" charset="-127"/>
                <a:cs typeface="Times New Roman" pitchFamily="18" charset="0"/>
              </a:rPr>
              <a:t>+</a:t>
            </a:r>
            <a:r>
              <a:rPr kumimoji="0" lang="en-GB" altLang="zh-CN" sz="2800" b="0" i="0" u="none" strike="noStrike" cap="none" normalizeH="0" baseline="0" dirty="0" smtClean="0">
                <a:ln>
                  <a:noFill/>
                </a:ln>
                <a:solidFill>
                  <a:schemeClr val="tx1"/>
                </a:solidFill>
                <a:effectLst/>
                <a:ea typeface="Gungsuh" pitchFamily="18" charset="-127"/>
                <a:cs typeface="Times New Roman" pitchFamily="18" charset="0"/>
              </a:rPr>
              <a:t> </a:t>
            </a:r>
            <a:r>
              <a:rPr kumimoji="0" lang="en-GB" altLang="zh-CN" sz="2800" b="0" i="0" u="none" strike="noStrike" cap="none" normalizeH="0" baseline="0" dirty="0" err="1" smtClean="0">
                <a:ln>
                  <a:noFill/>
                </a:ln>
                <a:solidFill>
                  <a:schemeClr val="tx1"/>
                </a:solidFill>
                <a:effectLst/>
                <a:ea typeface="Gungsuh" pitchFamily="18" charset="-127"/>
                <a:cs typeface="Times New Roman" pitchFamily="18" charset="0"/>
              </a:rPr>
              <a:t>ATPase</a:t>
            </a:r>
            <a:r>
              <a:rPr kumimoji="0" lang="en-GB" altLang="zh-CN" sz="2800" b="0" i="0" u="none" strike="noStrike" cap="none" normalizeH="0" baseline="0" dirty="0" smtClean="0">
                <a:ln>
                  <a:noFill/>
                </a:ln>
                <a:solidFill>
                  <a:schemeClr val="tx1"/>
                </a:solidFill>
                <a:effectLst/>
                <a:ea typeface="Gungsuh" pitchFamily="18" charset="-127"/>
                <a:cs typeface="Times New Roman" pitchFamily="18" charset="0"/>
              </a:rPr>
              <a:t> pumps Na</a:t>
            </a:r>
            <a:r>
              <a:rPr kumimoji="0" lang="en-GB" altLang="zh-CN" sz="2800" b="0" i="0" u="none" strike="noStrike" cap="none" normalizeH="0" baseline="30000" dirty="0" smtClean="0">
                <a:ln>
                  <a:noFill/>
                </a:ln>
                <a:solidFill>
                  <a:schemeClr val="tx1"/>
                </a:solidFill>
                <a:effectLst/>
                <a:ea typeface="Gungsuh" pitchFamily="18" charset="-127"/>
                <a:cs typeface="Times New Roman" pitchFamily="18" charset="0"/>
              </a:rPr>
              <a:t>+</a:t>
            </a:r>
            <a:r>
              <a:rPr kumimoji="0" lang="en-GB" altLang="zh-CN" sz="2800" b="0" i="0" u="none" strike="noStrike" cap="none" normalizeH="0" baseline="0" dirty="0" smtClean="0">
                <a:ln>
                  <a:noFill/>
                </a:ln>
                <a:solidFill>
                  <a:schemeClr val="tx1"/>
                </a:solidFill>
                <a:effectLst/>
                <a:ea typeface="Gungsuh" pitchFamily="18" charset="-127"/>
                <a:cs typeface="Times New Roman" pitchFamily="18" charset="0"/>
              </a:rPr>
              <a:t> outside </a:t>
            </a:r>
            <a:r>
              <a:rPr kumimoji="0" lang="en-GB" altLang="zh-CN" sz="2800" b="0" i="0" u="none" strike="noStrike" cap="none" normalizeH="0" baseline="0" dirty="0" err="1" smtClean="0">
                <a:ln>
                  <a:noFill/>
                </a:ln>
                <a:solidFill>
                  <a:schemeClr val="tx1"/>
                </a:solidFill>
                <a:effectLst/>
                <a:ea typeface="Gungsuh" pitchFamily="18" charset="-127"/>
                <a:cs typeface="Times New Roman" pitchFamily="18" charset="0"/>
              </a:rPr>
              <a:t>basolateral</a:t>
            </a:r>
            <a:r>
              <a:rPr kumimoji="0" lang="en-GB" altLang="zh-CN" sz="2800" b="0" i="0" u="none" strike="noStrike" cap="none" normalizeH="0" baseline="0" dirty="0" smtClean="0">
                <a:ln>
                  <a:noFill/>
                </a:ln>
                <a:solidFill>
                  <a:schemeClr val="tx1"/>
                </a:solidFill>
                <a:effectLst/>
                <a:ea typeface="Gungsuh" pitchFamily="18" charset="-127"/>
                <a:cs typeface="Times New Roman" pitchFamily="18" charset="0"/>
              </a:rPr>
              <a:t> membrane and K</a:t>
            </a:r>
            <a:r>
              <a:rPr kumimoji="0" lang="en-GB" altLang="zh-CN" sz="2800" b="0" i="0" u="none" strike="noStrike" cap="none" normalizeH="0" baseline="30000" dirty="0" smtClean="0">
                <a:ln>
                  <a:noFill/>
                </a:ln>
                <a:solidFill>
                  <a:schemeClr val="tx1"/>
                </a:solidFill>
                <a:effectLst/>
                <a:ea typeface="Gungsuh" pitchFamily="18" charset="-127"/>
                <a:cs typeface="Times New Roman" pitchFamily="18" charset="0"/>
              </a:rPr>
              <a:t>+</a:t>
            </a:r>
            <a:r>
              <a:rPr kumimoji="0" lang="en-GB" altLang="zh-CN" sz="2800" b="0" i="0" u="none" strike="noStrike" cap="none" normalizeH="0" baseline="0" dirty="0" smtClean="0">
                <a:ln>
                  <a:noFill/>
                </a:ln>
                <a:solidFill>
                  <a:schemeClr val="tx1"/>
                </a:solidFill>
                <a:effectLst/>
                <a:ea typeface="Gungsuh" pitchFamily="18" charset="-127"/>
                <a:cs typeface="Times New Roman" pitchFamily="18" charset="0"/>
              </a:rPr>
              <a:t> to inside the cell. Then, K</a:t>
            </a:r>
            <a:r>
              <a:rPr kumimoji="0" lang="en-GB" altLang="zh-CN" sz="2800" b="0" i="0" u="none" strike="noStrike" cap="none" normalizeH="0" baseline="30000" dirty="0" smtClean="0">
                <a:ln>
                  <a:noFill/>
                </a:ln>
                <a:solidFill>
                  <a:schemeClr val="tx1"/>
                </a:solidFill>
                <a:effectLst/>
                <a:ea typeface="Gungsuh" pitchFamily="18" charset="-127"/>
                <a:cs typeface="Times New Roman" pitchFamily="18" charset="0"/>
              </a:rPr>
              <a:t>+</a:t>
            </a:r>
            <a:r>
              <a:rPr kumimoji="0" lang="en-GB" altLang="zh-CN" sz="2800" b="0" i="0" u="none" strike="noStrike" cap="none" normalizeH="0" baseline="0" dirty="0" smtClean="0">
                <a:ln>
                  <a:noFill/>
                </a:ln>
                <a:solidFill>
                  <a:schemeClr val="tx1"/>
                </a:solidFill>
                <a:effectLst/>
                <a:ea typeface="Gungsuh" pitchFamily="18" charset="-127"/>
                <a:cs typeface="Times New Roman" pitchFamily="18" charset="0"/>
              </a:rPr>
              <a:t> diffuses out to the lumen.</a:t>
            </a:r>
            <a:endParaRPr kumimoji="0" lang="en-US" altLang="zh-CN" sz="2800" b="0" i="0" u="none" strike="noStrike" cap="none" normalizeH="0" baseline="0" dirty="0" smtClean="0">
              <a:ln>
                <a:noFill/>
              </a:ln>
              <a:solidFill>
                <a:schemeClr val="tx1"/>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1676400" algn="r"/>
                <a:tab pos="-1219200" algn="r"/>
                <a:tab pos="201613" algn="r"/>
              </a:tabLst>
            </a:pPr>
            <a:endParaRPr kumimoji="0" lang="en-US" altLang="zh-CN" sz="2800" b="0" i="0" u="none" strike="noStrike" cap="none" normalizeH="0" baseline="0" dirty="0" smtClean="0">
              <a:ln>
                <a:noFill/>
              </a:ln>
              <a:solidFill>
                <a:schemeClr val="tx1"/>
              </a:solidFill>
              <a:effectLst/>
              <a:cs typeface="Arial" pitchFamily="34" charset="0"/>
            </a:endParaRPr>
          </a:p>
        </p:txBody>
      </p:sp>
    </p:spTree>
    <p:extLst>
      <p:ext uri="{BB962C8B-B14F-4D97-AF65-F5344CB8AC3E}">
        <p14:creationId xmlns:p14="http://schemas.microsoft.com/office/powerpoint/2010/main" val="1961701436"/>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1237</TotalTime>
  <Words>1701</Words>
  <Application>Microsoft Office PowerPoint</Application>
  <PresentationFormat>On-screen Show (4:3)</PresentationFormat>
  <Paragraphs>164</Paragraphs>
  <Slides>27</Slides>
  <Notes>0</Notes>
  <HiddenSlides>0</HiddenSlides>
  <MMClips>0</MMClips>
  <ScaleCrop>false</ScaleCrop>
  <HeadingPairs>
    <vt:vector size="4" baseType="variant">
      <vt:variant>
        <vt:lpstr>Theme</vt:lpstr>
      </vt:variant>
      <vt:variant>
        <vt:i4>4</vt:i4>
      </vt:variant>
      <vt:variant>
        <vt:lpstr>Slide Titles</vt:lpstr>
      </vt:variant>
      <vt:variant>
        <vt:i4>27</vt:i4>
      </vt:variant>
    </vt:vector>
  </HeadingPairs>
  <TitlesOfParts>
    <vt:vector size="31" baseType="lpstr">
      <vt:lpstr>1_Office Theme</vt:lpstr>
      <vt:lpstr>Office Theme</vt:lpstr>
      <vt:lpstr>2_Office Theme</vt:lpstr>
      <vt:lpstr>3_Office Theme</vt:lpstr>
      <vt:lpstr>Reabsorption &amp; secretion  Part - II</vt:lpstr>
      <vt:lpstr>RENAL HANDLING OF WATER</vt:lpstr>
      <vt:lpstr>RENAL HANDLING OF WATER</vt:lpstr>
      <vt:lpstr>RENAL HANDLING OF WATER</vt:lpstr>
      <vt:lpstr>PowerPoint Presentation</vt:lpstr>
      <vt:lpstr>PowerPoint Presentation</vt:lpstr>
      <vt:lpstr>PowerPoint Presentation</vt:lpstr>
      <vt:lpstr>Renal Handling of K+</vt:lpstr>
      <vt:lpstr>PowerPoint Presentation</vt:lpstr>
      <vt:lpstr>PowerPoint Presentation</vt:lpstr>
      <vt:lpstr>Renal Handling of Glucose</vt:lpstr>
      <vt:lpstr>Renal Handling of Glucose</vt:lpstr>
      <vt:lpstr>Renal Handling of Glucose</vt:lpstr>
      <vt:lpstr>PowerPoint Presentation</vt:lpstr>
      <vt:lpstr>PowerPoint Presentation</vt:lpstr>
      <vt:lpstr>Renal threshold of glucose </vt:lpstr>
      <vt:lpstr>Tubular load of glucose</vt:lpstr>
      <vt:lpstr>Tubular maximum transport of glucose (TmG) </vt:lpstr>
      <vt:lpstr>GLUCOSURIA</vt:lpstr>
      <vt:lpstr>Renal handling of proteins </vt:lpstr>
      <vt:lpstr>Renal handling of amino acids</vt:lpstr>
      <vt:lpstr>PowerPoint Presentation</vt:lpstr>
      <vt:lpstr>Renal Handling of Calcium</vt:lpstr>
      <vt:lpstr>Renal Handling of Calcium</vt:lpstr>
      <vt:lpstr>Renal Handling of Calcium</vt:lpstr>
      <vt:lpstr>Renal Handling of Calcium</vt:lpstr>
      <vt:lpstr>Renal handling of Phosphate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Shaikh Mujeeb</dc:creator>
  <cp:lastModifiedBy>Hani Mohammed</cp:lastModifiedBy>
  <cp:revision>160</cp:revision>
  <dcterms:created xsi:type="dcterms:W3CDTF">2013-08-26T08:29:22Z</dcterms:created>
  <dcterms:modified xsi:type="dcterms:W3CDTF">2016-04-24T10:12:15Z</dcterms:modified>
</cp:coreProperties>
</file>